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96" r:id="rId1"/>
  </p:sldMasterIdLst>
  <p:notesMasterIdLst>
    <p:notesMasterId r:id="rId35"/>
  </p:notesMasterIdLst>
  <p:sldIdLst>
    <p:sldId id="256" r:id="rId2"/>
    <p:sldId id="257" r:id="rId3"/>
    <p:sldId id="259" r:id="rId4"/>
    <p:sldId id="260" r:id="rId5"/>
    <p:sldId id="278" r:id="rId6"/>
    <p:sldId id="266" r:id="rId7"/>
    <p:sldId id="258" r:id="rId8"/>
    <p:sldId id="261" r:id="rId9"/>
    <p:sldId id="277" r:id="rId10"/>
    <p:sldId id="262" r:id="rId11"/>
    <p:sldId id="263" r:id="rId12"/>
    <p:sldId id="264" r:id="rId13"/>
    <p:sldId id="265" r:id="rId14"/>
    <p:sldId id="281" r:id="rId15"/>
    <p:sldId id="291" r:id="rId16"/>
    <p:sldId id="267" r:id="rId17"/>
    <p:sldId id="283" r:id="rId18"/>
    <p:sldId id="268" r:id="rId19"/>
    <p:sldId id="270" r:id="rId20"/>
    <p:sldId id="271" r:id="rId21"/>
    <p:sldId id="290" r:id="rId22"/>
    <p:sldId id="274" r:id="rId23"/>
    <p:sldId id="275" r:id="rId24"/>
    <p:sldId id="273" r:id="rId25"/>
    <p:sldId id="276" r:id="rId26"/>
    <p:sldId id="284" r:id="rId27"/>
    <p:sldId id="285" r:id="rId28"/>
    <p:sldId id="286" r:id="rId29"/>
    <p:sldId id="293" r:id="rId30"/>
    <p:sldId id="287" r:id="rId31"/>
    <p:sldId id="288" r:id="rId32"/>
    <p:sldId id="289" r:id="rId33"/>
    <p:sldId id="292"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סגנון ביניים 2 - הדגשה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505E3EF-67EA-436B-97B2-0124C06EBD24}" styleName="סגנון ביניים 4 - הדגשה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7DF18680-E054-41AD-8BC1-D1AEF772440D}" styleName="סגנון ביניים 2 - הדגשה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סגנון ביניים 2 - הדגשה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013" autoAdjust="0"/>
    <p:restoredTop sz="82827" autoAdjust="0"/>
  </p:normalViewPr>
  <p:slideViewPr>
    <p:cSldViewPr snapToGrid="0">
      <p:cViewPr varScale="1">
        <p:scale>
          <a:sx n="95" d="100"/>
          <a:sy n="95" d="100"/>
        </p:scale>
        <p:origin x="1134" y="78"/>
      </p:cViewPr>
      <p:guideLst/>
    </p:cSldViewPr>
  </p:slideViewPr>
  <p:outlineViewPr>
    <p:cViewPr>
      <p:scale>
        <a:sx n="33" d="100"/>
        <a:sy n="33" d="100"/>
      </p:scale>
      <p:origin x="0" y="-715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BF63470-2CD0-4A7B-89DC-915CDAF65FC7}" type="datetimeFigureOut">
              <a:rPr lang="he-IL" smtClean="0"/>
              <a:t>ז'/חשון/תשע"ט</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A1E3D4C1-8281-44B7-B60D-B174BCD064CB}" type="slidenum">
              <a:rPr lang="he-IL" smtClean="0"/>
              <a:t>‹#›</a:t>
            </a:fld>
            <a:endParaRPr lang="he-IL"/>
          </a:p>
        </p:txBody>
      </p:sp>
    </p:spTree>
    <p:extLst>
      <p:ext uri="{BB962C8B-B14F-4D97-AF65-F5344CB8AC3E}">
        <p14:creationId xmlns:p14="http://schemas.microsoft.com/office/powerpoint/2010/main" val="349366551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A1E3D4C1-8281-44B7-B60D-B174BCD064CB}" type="slidenum">
              <a:rPr lang="he-IL" smtClean="0"/>
              <a:t>1</a:t>
            </a:fld>
            <a:endParaRPr lang="he-IL"/>
          </a:p>
        </p:txBody>
      </p:sp>
    </p:spTree>
    <p:extLst>
      <p:ext uri="{BB962C8B-B14F-4D97-AF65-F5344CB8AC3E}">
        <p14:creationId xmlns:p14="http://schemas.microsoft.com/office/powerpoint/2010/main" val="3483672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200" u="sng" dirty="0">
                <a:solidFill>
                  <a:srgbClr val="0563C1"/>
                </a:solidFill>
                <a:effectLst/>
                <a:latin typeface="David" panose="020E0502060401010101" pitchFamily="34" charset="-79"/>
                <a:ea typeface="Calibri" panose="020F0502020204030204" pitchFamily="34" charset="0"/>
                <a:cs typeface="David" panose="020E0502060401010101" pitchFamily="34" charset="-79"/>
              </a:rPr>
              <a:t>Figure </a:t>
            </a:r>
            <a:r>
              <a:rPr lang="en-US" sz="1200" dirty="0">
                <a:effectLst/>
                <a:latin typeface="David" panose="020E0502060401010101" pitchFamily="34" charset="-79"/>
                <a:ea typeface="Calibri" panose="020F0502020204030204" pitchFamily="34" charset="0"/>
                <a:cs typeface="David" panose="020E0502060401010101" pitchFamily="34" charset="-79"/>
              </a:rPr>
              <a:t>12. Box plots of tryptophan-like fluorescence measurements vs. heterotrophic bacteria counts in groundwater. All groups are significantly </a:t>
            </a:r>
            <a:r>
              <a:rPr lang="en-US" sz="1200" dirty="0" err="1">
                <a:effectLst/>
                <a:latin typeface="David" panose="020E0502060401010101" pitchFamily="34" charset="-79"/>
                <a:ea typeface="Calibri" panose="020F0502020204030204" pitchFamily="34" charset="0"/>
                <a:cs typeface="David" panose="020E0502060401010101" pitchFamily="34" charset="-79"/>
              </a:rPr>
              <a:t>differenct</a:t>
            </a:r>
            <a:r>
              <a:rPr lang="en-US" sz="1200" dirty="0">
                <a:effectLst/>
                <a:latin typeface="David" panose="020E0502060401010101" pitchFamily="34" charset="-79"/>
                <a:ea typeface="Calibri" panose="020F0502020204030204" pitchFamily="34" charset="0"/>
                <a:cs typeface="David" panose="020E0502060401010101" pitchFamily="34" charset="-79"/>
              </a:rPr>
              <a:t> from each other according to a Wilcoxon test, p&lt;0.01. n=209. Boxes illustrate median and interquartile range (IQR), whiskers indicate 25th and 75th percentile, outliers are shown as black dots. </a:t>
            </a:r>
          </a:p>
          <a:p>
            <a:endParaRPr lang="he-IL" dirty="0"/>
          </a:p>
        </p:txBody>
      </p:sp>
      <p:sp>
        <p:nvSpPr>
          <p:cNvPr id="4" name="מציין מיקום של מספר שקופית 3"/>
          <p:cNvSpPr>
            <a:spLocks noGrp="1"/>
          </p:cNvSpPr>
          <p:nvPr>
            <p:ph type="sldNum" sz="quarter" idx="5"/>
          </p:nvPr>
        </p:nvSpPr>
        <p:spPr/>
        <p:txBody>
          <a:bodyPr/>
          <a:lstStyle/>
          <a:p>
            <a:fld id="{A1E3D4C1-8281-44B7-B60D-B174BCD064CB}" type="slidenum">
              <a:rPr lang="he-IL" smtClean="0"/>
              <a:t>21</a:t>
            </a:fld>
            <a:endParaRPr lang="he-IL"/>
          </a:p>
        </p:txBody>
      </p:sp>
    </p:spTree>
    <p:extLst>
      <p:ext uri="{BB962C8B-B14F-4D97-AF65-F5344CB8AC3E}">
        <p14:creationId xmlns:p14="http://schemas.microsoft.com/office/powerpoint/2010/main" val="4161155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1E3D4C1-8281-44B7-B60D-B174BCD064CB}" type="slidenum">
              <a:rPr lang="he-IL" smtClean="0"/>
              <a:t>24</a:t>
            </a:fld>
            <a:endParaRPr lang="he-IL"/>
          </a:p>
        </p:txBody>
      </p:sp>
    </p:spTree>
    <p:extLst>
      <p:ext uri="{BB962C8B-B14F-4D97-AF65-F5344CB8AC3E}">
        <p14:creationId xmlns:p14="http://schemas.microsoft.com/office/powerpoint/2010/main" val="1864658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1E3D4C1-8281-44B7-B60D-B174BCD064CB}" type="slidenum">
              <a:rPr lang="he-IL" smtClean="0"/>
              <a:t>25</a:t>
            </a:fld>
            <a:endParaRPr lang="he-IL"/>
          </a:p>
        </p:txBody>
      </p:sp>
    </p:spTree>
    <p:extLst>
      <p:ext uri="{BB962C8B-B14F-4D97-AF65-F5344CB8AC3E}">
        <p14:creationId xmlns:p14="http://schemas.microsoft.com/office/powerpoint/2010/main" val="2307404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6. An example of the Raman spectra of  clean double-distilled water, </a:t>
            </a:r>
            <a:r>
              <a:rPr lang="en-US" sz="1200" i="1" kern="1200" dirty="0">
                <a:solidFill>
                  <a:schemeClr val="tx1"/>
                </a:solidFill>
                <a:effectLst/>
                <a:latin typeface="+mn-lt"/>
                <a:ea typeface="+mn-ea"/>
                <a:cs typeface="+mn-cs"/>
              </a:rPr>
              <a:t>E. coli </a:t>
            </a:r>
            <a:r>
              <a:rPr lang="en-US" sz="1200" kern="1200" dirty="0">
                <a:solidFill>
                  <a:schemeClr val="tx1"/>
                </a:solidFill>
                <a:effectLst/>
                <a:latin typeface="+mn-lt"/>
                <a:ea typeface="+mn-ea"/>
                <a:cs typeface="+mn-cs"/>
              </a:rPr>
              <a:t>at a concentration of 10</a:t>
            </a:r>
            <a:r>
              <a:rPr lang="en-US" sz="1200" kern="1200" baseline="30000" dirty="0">
                <a:solidFill>
                  <a:schemeClr val="tx1"/>
                </a:solidFill>
                <a:effectLst/>
                <a:latin typeface="+mn-lt"/>
                <a:ea typeface="+mn-ea"/>
                <a:cs typeface="+mn-cs"/>
              </a:rPr>
              <a:t>8</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B. subtilis</a:t>
            </a:r>
            <a:r>
              <a:rPr lang="en-US" sz="1200" kern="1200" dirty="0">
                <a:solidFill>
                  <a:schemeClr val="tx1"/>
                </a:solidFill>
                <a:effectLst/>
                <a:latin typeface="+mn-lt"/>
                <a:ea typeface="+mn-ea"/>
                <a:cs typeface="+mn-cs"/>
              </a:rPr>
              <a:t> at a concentration of 10</a:t>
            </a:r>
            <a:r>
              <a:rPr lang="en-US" sz="1200" kern="1200" baseline="30000" dirty="0">
                <a:solidFill>
                  <a:schemeClr val="tx1"/>
                </a:solidFill>
                <a:effectLst/>
                <a:latin typeface="+mn-lt"/>
                <a:ea typeface="+mn-ea"/>
                <a:cs typeface="+mn-cs"/>
              </a:rPr>
              <a:t>7</a:t>
            </a:r>
            <a:r>
              <a:rPr lang="en-US" sz="1200" kern="1200" dirty="0">
                <a:solidFill>
                  <a:schemeClr val="tx1"/>
                </a:solidFill>
                <a:effectLst/>
                <a:latin typeface="+mn-lt"/>
                <a:ea typeface="+mn-ea"/>
                <a:cs typeface="+mn-cs"/>
              </a:rPr>
              <a:t> CFU/ml. Excitation is by 785 nm laser, for 5 seconds, 3 scans were averaged.</a:t>
            </a:r>
          </a:p>
          <a:p>
            <a:endParaRPr lang="he-IL" dirty="0"/>
          </a:p>
        </p:txBody>
      </p:sp>
      <p:sp>
        <p:nvSpPr>
          <p:cNvPr id="4" name="מציין מיקום של מספר שקופית 3"/>
          <p:cNvSpPr>
            <a:spLocks noGrp="1"/>
          </p:cNvSpPr>
          <p:nvPr>
            <p:ph type="sldNum" sz="quarter" idx="5"/>
          </p:nvPr>
        </p:nvSpPr>
        <p:spPr/>
        <p:txBody>
          <a:bodyPr/>
          <a:lstStyle/>
          <a:p>
            <a:fld id="{A1E3D4C1-8281-44B7-B60D-B174BCD064CB}" type="slidenum">
              <a:rPr lang="he-IL" smtClean="0"/>
              <a:t>29</a:t>
            </a:fld>
            <a:endParaRPr lang="he-IL"/>
          </a:p>
        </p:txBody>
      </p:sp>
    </p:spTree>
    <p:extLst>
      <p:ext uri="{BB962C8B-B14F-4D97-AF65-F5344CB8AC3E}">
        <p14:creationId xmlns:p14="http://schemas.microsoft.com/office/powerpoint/2010/main" val="1903935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LRRS generates</a:t>
            </a:r>
            <a:r>
              <a:rPr lang="en-US" baseline="0" dirty="0"/>
              <a:t> spectra based on the biomolecules (lipids, carbohydrates, proteins and nucleic acids) in low resolution. </a:t>
            </a:r>
          </a:p>
          <a:p>
            <a:r>
              <a:rPr lang="en-US" baseline="0" dirty="0"/>
              <a:t>Occurs only with 1:10^6-8 incident photons.</a:t>
            </a:r>
            <a:endParaRPr lang="en-US" dirty="0"/>
          </a:p>
        </p:txBody>
      </p:sp>
      <p:sp>
        <p:nvSpPr>
          <p:cNvPr id="4" name="Slide Number Placeholder 3"/>
          <p:cNvSpPr>
            <a:spLocks noGrp="1"/>
          </p:cNvSpPr>
          <p:nvPr>
            <p:ph type="sldNum" sz="quarter" idx="10"/>
          </p:nvPr>
        </p:nvSpPr>
        <p:spPr/>
        <p:txBody>
          <a:bodyPr/>
          <a:lstStyle/>
          <a:p>
            <a:fld id="{82C95A07-C1E0-45AC-AAF8-EDE488FBAE51}" type="slidenum">
              <a:rPr lang="en-US" smtClean="0"/>
              <a:t>33</a:t>
            </a:fld>
            <a:endParaRPr lang="en-US"/>
          </a:p>
        </p:txBody>
      </p:sp>
    </p:spTree>
    <p:extLst>
      <p:ext uri="{BB962C8B-B14F-4D97-AF65-F5344CB8AC3E}">
        <p14:creationId xmlns:p14="http://schemas.microsoft.com/office/powerpoint/2010/main" val="474613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1E3D4C1-8281-44B7-B60D-B174BCD064CB}" type="slidenum">
              <a:rPr lang="he-IL" smtClean="0"/>
              <a:t>2</a:t>
            </a:fld>
            <a:endParaRPr lang="he-IL"/>
          </a:p>
        </p:txBody>
      </p:sp>
    </p:spTree>
    <p:extLst>
      <p:ext uri="{BB962C8B-B14F-4D97-AF65-F5344CB8AC3E}">
        <p14:creationId xmlns:p14="http://schemas.microsoft.com/office/powerpoint/2010/main" val="3839316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6. An example of the Raman spectra of  clean double-distilled water, </a:t>
            </a:r>
            <a:r>
              <a:rPr lang="en-US" sz="1200" i="1" kern="1200" dirty="0">
                <a:solidFill>
                  <a:schemeClr val="tx1"/>
                </a:solidFill>
                <a:effectLst/>
                <a:latin typeface="+mn-lt"/>
                <a:ea typeface="+mn-ea"/>
                <a:cs typeface="+mn-cs"/>
              </a:rPr>
              <a:t>E. coli </a:t>
            </a:r>
            <a:r>
              <a:rPr lang="en-US" sz="1200" kern="1200" dirty="0">
                <a:solidFill>
                  <a:schemeClr val="tx1"/>
                </a:solidFill>
                <a:effectLst/>
                <a:latin typeface="+mn-lt"/>
                <a:ea typeface="+mn-ea"/>
                <a:cs typeface="+mn-cs"/>
              </a:rPr>
              <a:t>at a concentration of 10</a:t>
            </a:r>
            <a:r>
              <a:rPr lang="en-US" sz="1200" kern="1200" baseline="30000" dirty="0">
                <a:solidFill>
                  <a:schemeClr val="tx1"/>
                </a:solidFill>
                <a:effectLst/>
                <a:latin typeface="+mn-lt"/>
                <a:ea typeface="+mn-ea"/>
                <a:cs typeface="+mn-cs"/>
              </a:rPr>
              <a:t>8</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B. subtilis</a:t>
            </a:r>
            <a:r>
              <a:rPr lang="en-US" sz="1200" kern="1200" dirty="0">
                <a:solidFill>
                  <a:schemeClr val="tx1"/>
                </a:solidFill>
                <a:effectLst/>
                <a:latin typeface="+mn-lt"/>
                <a:ea typeface="+mn-ea"/>
                <a:cs typeface="+mn-cs"/>
              </a:rPr>
              <a:t> at a concentration of 10</a:t>
            </a:r>
            <a:r>
              <a:rPr lang="en-US" sz="1200" kern="1200" baseline="30000" dirty="0">
                <a:solidFill>
                  <a:schemeClr val="tx1"/>
                </a:solidFill>
                <a:effectLst/>
                <a:latin typeface="+mn-lt"/>
                <a:ea typeface="+mn-ea"/>
                <a:cs typeface="+mn-cs"/>
              </a:rPr>
              <a:t>7</a:t>
            </a:r>
            <a:r>
              <a:rPr lang="en-US" sz="1200" kern="1200" dirty="0">
                <a:solidFill>
                  <a:schemeClr val="tx1"/>
                </a:solidFill>
                <a:effectLst/>
                <a:latin typeface="+mn-lt"/>
                <a:ea typeface="+mn-ea"/>
                <a:cs typeface="+mn-cs"/>
              </a:rPr>
              <a:t> CFU/ml. Excitation is by 785 nm laser, for 5 seconds, 3 scans were averaged.</a:t>
            </a:r>
          </a:p>
          <a:p>
            <a:endParaRPr lang="he-IL" dirty="0"/>
          </a:p>
        </p:txBody>
      </p:sp>
      <p:sp>
        <p:nvSpPr>
          <p:cNvPr id="4" name="מציין מיקום של מספר שקופית 3"/>
          <p:cNvSpPr>
            <a:spLocks noGrp="1"/>
          </p:cNvSpPr>
          <p:nvPr>
            <p:ph type="sldNum" sz="quarter" idx="5"/>
          </p:nvPr>
        </p:nvSpPr>
        <p:spPr/>
        <p:txBody>
          <a:bodyPr/>
          <a:lstStyle/>
          <a:p>
            <a:fld id="{A1E3D4C1-8281-44B7-B60D-B174BCD064CB}" type="slidenum">
              <a:rPr lang="he-IL" smtClean="0"/>
              <a:t>7</a:t>
            </a:fld>
            <a:endParaRPr lang="he-IL"/>
          </a:p>
        </p:txBody>
      </p:sp>
    </p:spTree>
    <p:extLst>
      <p:ext uri="{BB962C8B-B14F-4D97-AF65-F5344CB8AC3E}">
        <p14:creationId xmlns:p14="http://schemas.microsoft.com/office/powerpoint/2010/main" val="3634959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rgbClr val="0563C1"/>
                </a:solidFill>
                <a:effectLst/>
                <a:latin typeface="David" panose="020E0502060401010101" pitchFamily="34" charset="-79"/>
                <a:ea typeface="Calibri" panose="020F0502020204030204" pitchFamily="34" charset="0"/>
                <a:cs typeface="David" panose="020E0502060401010101" pitchFamily="34" charset="-79"/>
              </a:rPr>
              <a:t>Figure </a:t>
            </a:r>
            <a:r>
              <a:rPr lang="en-US" sz="1200" dirty="0">
                <a:effectLst/>
                <a:latin typeface="David" panose="020E0502060401010101" pitchFamily="34" charset="-79"/>
                <a:ea typeface="Calibri" panose="020F0502020204030204" pitchFamily="34" charset="0"/>
                <a:cs typeface="David" panose="020E0502060401010101" pitchFamily="34" charset="-79"/>
              </a:rPr>
              <a:t>3. Molecular structures of (from left to right) tyrosine, tryptophan and phenylalanine (</a:t>
            </a:r>
            <a:r>
              <a:rPr lang="en-US" sz="1200" dirty="0" err="1">
                <a:effectLst/>
                <a:latin typeface="David" panose="020E0502060401010101" pitchFamily="34" charset="-79"/>
                <a:ea typeface="Calibri" panose="020F0502020204030204" pitchFamily="34" charset="0"/>
                <a:cs typeface="David" panose="020E0502060401010101" pitchFamily="34" charset="-79"/>
              </a:rPr>
              <a:t>Pubchem</a:t>
            </a:r>
            <a:r>
              <a:rPr lang="en-US" sz="1200" dirty="0">
                <a:effectLst/>
                <a:latin typeface="David" panose="020E0502060401010101" pitchFamily="34" charset="-79"/>
                <a:ea typeface="Calibri" panose="020F0502020204030204" pitchFamily="34" charset="0"/>
                <a:cs typeface="David" panose="020E0502060401010101" pitchFamily="34" charset="-79"/>
              </a:rPr>
              <a:t>, 2018).</a:t>
            </a:r>
          </a:p>
          <a:p>
            <a:pPr algn="l" rtl="0"/>
            <a:endParaRPr lang="en-US" dirty="0"/>
          </a:p>
          <a:p>
            <a:pPr algn="l" rtl="0" fontAlgn="base"/>
            <a:r>
              <a:rPr lang="en-US" sz="1200" b="0" i="0" kern="1200" dirty="0">
                <a:solidFill>
                  <a:schemeClr val="tx1"/>
                </a:solidFill>
                <a:effectLst/>
                <a:latin typeface="+mn-lt"/>
                <a:ea typeface="+mn-ea"/>
                <a:cs typeface="+mn-cs"/>
              </a:rPr>
              <a:t>I think that it is important to recognize the practical difference between Raman scattering and fluorescence.</a:t>
            </a:r>
          </a:p>
          <a:p>
            <a:pPr algn="l" rtl="0" fontAlgn="base"/>
            <a:r>
              <a:rPr lang="en-US" sz="1200" b="0" i="0" kern="1200" dirty="0">
                <a:solidFill>
                  <a:schemeClr val="tx1"/>
                </a:solidFill>
                <a:effectLst/>
                <a:latin typeface="+mn-lt"/>
                <a:ea typeface="+mn-ea"/>
                <a:cs typeface="+mn-cs"/>
              </a:rPr>
              <a:t>If the energy of the photon is </a:t>
            </a:r>
            <a:r>
              <a:rPr lang="en-US" sz="1200" b="0" i="1" kern="1200" dirty="0">
                <a:solidFill>
                  <a:schemeClr val="tx1"/>
                </a:solidFill>
                <a:effectLst/>
                <a:latin typeface="+mn-lt"/>
                <a:ea typeface="+mn-ea"/>
                <a:cs typeface="+mn-cs"/>
              </a:rPr>
              <a:t>resonant</a:t>
            </a:r>
            <a:r>
              <a:rPr lang="en-US" sz="1200" b="0" i="0" kern="1200" dirty="0">
                <a:solidFill>
                  <a:schemeClr val="tx1"/>
                </a:solidFill>
                <a:effectLst/>
                <a:latin typeface="+mn-lt"/>
                <a:ea typeface="+mn-ea"/>
                <a:cs typeface="+mn-cs"/>
              </a:rPr>
              <a:t> with some molecular transition (meaning that it is equal to the energy difference between ground energy state and one of the excited states of the molecule), that the molecule can absorb this photon undergoing energy transition. Now, there are many things that can happen with the molecule in this excited state: it can lose some or all of its extra energy in collision with another molecule, it can fall apart if this extra energy is large enough or - if it avoids these things - it can emit extra energy as a photon which is called </a:t>
            </a:r>
            <a:r>
              <a:rPr lang="en-US" sz="1200" b="0" i="1" kern="1200" dirty="0">
                <a:solidFill>
                  <a:schemeClr val="tx1"/>
                </a:solidFill>
                <a:effectLst/>
                <a:latin typeface="+mn-lt"/>
                <a:ea typeface="+mn-ea"/>
                <a:cs typeface="+mn-cs"/>
              </a:rPr>
              <a:t>fluorescence</a:t>
            </a:r>
            <a:r>
              <a:rPr lang="en-US" sz="1200" b="0" i="0" kern="1200" dirty="0">
                <a:solidFill>
                  <a:schemeClr val="tx1"/>
                </a:solidFill>
                <a:effectLst/>
                <a:latin typeface="+mn-lt"/>
                <a:ea typeface="+mn-ea"/>
                <a:cs typeface="+mn-cs"/>
              </a:rPr>
              <a:t>. The energy of the emitted photon is not necessarily equal to the energy of the absorbed photon as the molecule can end up in a different energy state (for example, having more vibrational energy).</a:t>
            </a:r>
          </a:p>
          <a:p>
            <a:pPr algn="l" rtl="0" fontAlgn="base"/>
            <a:r>
              <a:rPr lang="en-US" sz="1200" b="0" i="0" kern="1200" dirty="0">
                <a:solidFill>
                  <a:schemeClr val="tx1"/>
                </a:solidFill>
                <a:effectLst/>
                <a:latin typeface="+mn-lt"/>
                <a:ea typeface="+mn-ea"/>
                <a:cs typeface="+mn-cs"/>
              </a:rPr>
              <a:t>There is a reason that Raman process is called </a:t>
            </a:r>
            <a:r>
              <a:rPr lang="en-US" sz="1200" b="0" i="1" kern="1200" dirty="0">
                <a:solidFill>
                  <a:schemeClr val="tx1"/>
                </a:solidFill>
                <a:effectLst/>
                <a:latin typeface="+mn-lt"/>
                <a:ea typeface="+mn-ea"/>
                <a:cs typeface="+mn-cs"/>
              </a:rPr>
              <a:t>scattering</a:t>
            </a:r>
            <a:r>
              <a:rPr lang="en-US" sz="1200" b="0" i="0" kern="1200" dirty="0">
                <a:solidFill>
                  <a:schemeClr val="tx1"/>
                </a:solidFill>
                <a:effectLst/>
                <a:latin typeface="+mn-lt"/>
                <a:ea typeface="+mn-ea"/>
                <a:cs typeface="+mn-cs"/>
              </a:rPr>
              <a:t>. It is a non-resonant process so the energy of the photon is not important (although higher energies are more efficient in inducing Raman scattering). You can imagine molecule as a small antenna which receives electromagnetic radiation and can re-radiate this. In most cases, the molecule will scatter exactly the same energy - this is called Rayleigh scattering. In few cases, small part of this energy is stored in molecular vibration, or, if molecule is vibrationally excited, it can give this extra energy to the photon. When this happens, scattered light has a shift in wavelength and the process is called Raman scattering.</a:t>
            </a:r>
          </a:p>
          <a:p>
            <a:pPr algn="l" rtl="0" fontAlgn="base"/>
            <a:r>
              <a:rPr lang="en-US" sz="1200" b="0" i="0" kern="1200" dirty="0">
                <a:solidFill>
                  <a:schemeClr val="tx1"/>
                </a:solidFill>
                <a:effectLst/>
                <a:latin typeface="+mn-lt"/>
                <a:ea typeface="+mn-ea"/>
                <a:cs typeface="+mn-cs"/>
              </a:rPr>
              <a:t>In contrast to fluorescence, there is no excited state in Raman scattering, therefore the process is almost instantaneous, whereas fluorescence has characteristic lifetime of nanoseconds. So, no matter how one can play with words, these two are very different processes and they totally deserve different names.</a:t>
            </a:r>
          </a:p>
          <a:p>
            <a:pPr algn="l" rtl="0"/>
            <a:endParaRPr lang="en-GB" dirty="0"/>
          </a:p>
          <a:p>
            <a:pPr algn="l" rtl="0"/>
            <a:endParaRPr lang="he-IL" dirty="0"/>
          </a:p>
        </p:txBody>
      </p:sp>
      <p:sp>
        <p:nvSpPr>
          <p:cNvPr id="4" name="מציין מיקום של מספר שקופית 3"/>
          <p:cNvSpPr>
            <a:spLocks noGrp="1"/>
          </p:cNvSpPr>
          <p:nvPr>
            <p:ph type="sldNum" sz="quarter" idx="5"/>
          </p:nvPr>
        </p:nvSpPr>
        <p:spPr/>
        <p:txBody>
          <a:bodyPr/>
          <a:lstStyle/>
          <a:p>
            <a:fld id="{A1E3D4C1-8281-44B7-B60D-B174BCD064CB}" type="slidenum">
              <a:rPr lang="he-IL" smtClean="0"/>
              <a:t>12</a:t>
            </a:fld>
            <a:endParaRPr lang="he-IL"/>
          </a:p>
        </p:txBody>
      </p:sp>
    </p:spTree>
    <p:extLst>
      <p:ext uri="{BB962C8B-B14F-4D97-AF65-F5344CB8AC3E}">
        <p14:creationId xmlns:p14="http://schemas.microsoft.com/office/powerpoint/2010/main" val="2362102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1E3D4C1-8281-44B7-B60D-B174BCD064CB}" type="slidenum">
              <a:rPr lang="he-IL" smtClean="0"/>
              <a:t>13</a:t>
            </a:fld>
            <a:endParaRPr lang="he-IL"/>
          </a:p>
        </p:txBody>
      </p:sp>
    </p:spTree>
    <p:extLst>
      <p:ext uri="{BB962C8B-B14F-4D97-AF65-F5344CB8AC3E}">
        <p14:creationId xmlns:p14="http://schemas.microsoft.com/office/powerpoint/2010/main" val="2911187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effectLst/>
                <a:latin typeface="David" panose="020E0502060401010101" pitchFamily="34" charset="-79"/>
                <a:ea typeface="Calibri" panose="020F0502020204030204" pitchFamily="34" charset="0"/>
                <a:cs typeface="David" panose="020E0502060401010101" pitchFamily="34" charset="-79"/>
              </a:rPr>
              <a:t>Figure 10. Fluorescence measurements at excitation-emission of 275-362 nm correlated with specific bacterial species. Bacterial concentration of log10 (-1) means 0 CFU/ml. Asterisks mean significant </a:t>
            </a:r>
            <a:r>
              <a:rPr lang="en-US" sz="1200" dirty="0" err="1">
                <a:effectLst/>
                <a:latin typeface="David" panose="020E0502060401010101" pitchFamily="34" charset="-79"/>
                <a:ea typeface="Calibri" panose="020F0502020204030204" pitchFamily="34" charset="0"/>
                <a:cs typeface="David" panose="020E0502060401010101" pitchFamily="34" charset="-79"/>
              </a:rPr>
              <a:t>differenct</a:t>
            </a:r>
            <a:r>
              <a:rPr lang="en-US" sz="1200" dirty="0">
                <a:effectLst/>
                <a:latin typeface="David" panose="020E0502060401010101" pitchFamily="34" charset="-79"/>
                <a:ea typeface="Calibri" panose="020F0502020204030204" pitchFamily="34" charset="0"/>
                <a:cs typeface="David" panose="020E0502060401010101" pitchFamily="34" charset="-79"/>
              </a:rPr>
              <a:t> according to a Wilcoxon test, p&lt;0.01. n indicated at the top. Bacterial concentration class means the all measurements were rounded to nearest class (i.e., 1,2,5 CFU/ml regarded as 1) for convenience. Boxes illustrate median and interquartile range (IQR), whiskers indicate 25th and 75th percentile, outliers are shown as black dots.</a:t>
            </a:r>
          </a:p>
          <a:p>
            <a:endParaRPr lang="he-IL" dirty="0"/>
          </a:p>
        </p:txBody>
      </p:sp>
      <p:sp>
        <p:nvSpPr>
          <p:cNvPr id="4" name="מציין מיקום של מספר שקופית 3"/>
          <p:cNvSpPr>
            <a:spLocks noGrp="1"/>
          </p:cNvSpPr>
          <p:nvPr>
            <p:ph type="sldNum" sz="quarter" idx="5"/>
          </p:nvPr>
        </p:nvSpPr>
        <p:spPr/>
        <p:txBody>
          <a:bodyPr/>
          <a:lstStyle/>
          <a:p>
            <a:fld id="{A1E3D4C1-8281-44B7-B60D-B174BCD064CB}" type="slidenum">
              <a:rPr lang="he-IL" smtClean="0"/>
              <a:t>14</a:t>
            </a:fld>
            <a:endParaRPr lang="he-IL"/>
          </a:p>
        </p:txBody>
      </p:sp>
    </p:spTree>
    <p:extLst>
      <p:ext uri="{BB962C8B-B14F-4D97-AF65-F5344CB8AC3E}">
        <p14:creationId xmlns:p14="http://schemas.microsoft.com/office/powerpoint/2010/main" val="1959830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1E3D4C1-8281-44B7-B60D-B174BCD064CB}" type="slidenum">
              <a:rPr lang="he-IL" smtClean="0"/>
              <a:t>15</a:t>
            </a:fld>
            <a:endParaRPr lang="he-IL"/>
          </a:p>
        </p:txBody>
      </p:sp>
    </p:spTree>
    <p:extLst>
      <p:ext uri="{BB962C8B-B14F-4D97-AF65-F5344CB8AC3E}">
        <p14:creationId xmlns:p14="http://schemas.microsoft.com/office/powerpoint/2010/main" val="1551417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200" u="sng" dirty="0">
                <a:solidFill>
                  <a:srgbClr val="0563C1"/>
                </a:solidFill>
                <a:effectLst/>
                <a:latin typeface="David" panose="020E0502060401010101" pitchFamily="34" charset="-79"/>
                <a:ea typeface="Calibri" panose="020F0502020204030204" pitchFamily="34" charset="0"/>
                <a:cs typeface="David" panose="020E0502060401010101" pitchFamily="34" charset="-79"/>
              </a:rPr>
              <a:t>Figure </a:t>
            </a:r>
            <a:r>
              <a:rPr lang="en-US" sz="1200" dirty="0">
                <a:effectLst/>
                <a:latin typeface="David" panose="020E0502060401010101" pitchFamily="34" charset="-79"/>
                <a:ea typeface="Calibri" panose="020F0502020204030204" pitchFamily="34" charset="0"/>
                <a:cs typeface="David" panose="020E0502060401010101" pitchFamily="34" charset="-79"/>
              </a:rPr>
              <a:t>16. Left: regression of </a:t>
            </a:r>
            <a:r>
              <a:rPr lang="en-US" sz="1200" i="1" dirty="0">
                <a:effectLst/>
                <a:latin typeface="David" panose="020E0502060401010101" pitchFamily="34" charset="-79"/>
                <a:ea typeface="Calibri" panose="020F0502020204030204" pitchFamily="34" charset="0"/>
                <a:cs typeface="David" panose="020E0502060401010101" pitchFamily="34" charset="-79"/>
              </a:rPr>
              <a:t>E. coli</a:t>
            </a:r>
            <a:r>
              <a:rPr lang="en-US" sz="1200" dirty="0">
                <a:effectLst/>
                <a:latin typeface="David" panose="020E0502060401010101" pitchFamily="34" charset="-79"/>
                <a:ea typeface="Calibri" panose="020F0502020204030204" pitchFamily="34" charset="0"/>
                <a:cs typeface="David" panose="020E0502060401010101" pitchFamily="34" charset="-79"/>
              </a:rPr>
              <a:t> concentration with different detection methods, Right: box plot of the data as used for threshold analysis. Boxes illustrate median and interquartile range (IQR), whiskers indicate 25th and 75th percentile, outliers are shown as black dots. N=53. </a:t>
            </a:r>
          </a:p>
          <a:p>
            <a:endParaRPr lang="he-IL" dirty="0"/>
          </a:p>
        </p:txBody>
      </p:sp>
      <p:sp>
        <p:nvSpPr>
          <p:cNvPr id="4" name="מציין מיקום של מספר שקופית 3"/>
          <p:cNvSpPr>
            <a:spLocks noGrp="1"/>
          </p:cNvSpPr>
          <p:nvPr>
            <p:ph type="sldNum" sz="quarter" idx="5"/>
          </p:nvPr>
        </p:nvSpPr>
        <p:spPr/>
        <p:txBody>
          <a:bodyPr/>
          <a:lstStyle/>
          <a:p>
            <a:fld id="{A1E3D4C1-8281-44B7-B60D-B174BCD064CB}" type="slidenum">
              <a:rPr lang="he-IL" smtClean="0"/>
              <a:t>16</a:t>
            </a:fld>
            <a:endParaRPr lang="he-IL"/>
          </a:p>
        </p:txBody>
      </p:sp>
    </p:spTree>
    <p:extLst>
      <p:ext uri="{BB962C8B-B14F-4D97-AF65-F5344CB8AC3E}">
        <p14:creationId xmlns:p14="http://schemas.microsoft.com/office/powerpoint/2010/main" val="3537058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200" dirty="0">
                <a:effectLst/>
                <a:latin typeface="David" panose="020E0502060401010101" pitchFamily="34" charset="-79"/>
                <a:ea typeface="Calibri" panose="020F0502020204030204" pitchFamily="34" charset="0"/>
                <a:cs typeface="David" panose="020E0502060401010101" pitchFamily="34" charset="-79"/>
              </a:rPr>
              <a:t>Figure 13. EEMs of </a:t>
            </a:r>
            <a:r>
              <a:rPr lang="en-US" sz="1200" dirty="0" err="1">
                <a:effectLst/>
                <a:latin typeface="David" panose="020E0502060401010101" pitchFamily="34" charset="-79"/>
                <a:ea typeface="Calibri" panose="020F0502020204030204" pitchFamily="34" charset="0"/>
                <a:cs typeface="David" panose="020E0502060401010101" pitchFamily="34" charset="-79"/>
              </a:rPr>
              <a:t>Shimron</a:t>
            </a:r>
            <a:r>
              <a:rPr lang="en-US" sz="1200" dirty="0">
                <a:effectLst/>
                <a:latin typeface="David" panose="020E0502060401010101" pitchFamily="34" charset="-79"/>
                <a:ea typeface="Calibri" panose="020F0502020204030204" pitchFamily="34" charset="0"/>
                <a:cs typeface="David" panose="020E0502060401010101" pitchFamily="34" charset="-79"/>
              </a:rPr>
              <a:t> 7 water sampled on 22/5/2018. (A) raw water, (B) chlorinated water, (C) filtered raw water, (D) filtered chlorinated water.</a:t>
            </a:r>
          </a:p>
          <a:p>
            <a:endParaRPr lang="he-IL" dirty="0"/>
          </a:p>
        </p:txBody>
      </p:sp>
      <p:sp>
        <p:nvSpPr>
          <p:cNvPr id="4" name="מציין מיקום של מספר שקופית 3"/>
          <p:cNvSpPr>
            <a:spLocks noGrp="1"/>
          </p:cNvSpPr>
          <p:nvPr>
            <p:ph type="sldNum" sz="quarter" idx="5"/>
          </p:nvPr>
        </p:nvSpPr>
        <p:spPr/>
        <p:txBody>
          <a:bodyPr/>
          <a:lstStyle/>
          <a:p>
            <a:fld id="{A1E3D4C1-8281-44B7-B60D-B174BCD064CB}" type="slidenum">
              <a:rPr lang="he-IL" smtClean="0"/>
              <a:t>20</a:t>
            </a:fld>
            <a:endParaRPr lang="he-IL"/>
          </a:p>
        </p:txBody>
      </p:sp>
    </p:spTree>
    <p:extLst>
      <p:ext uri="{BB962C8B-B14F-4D97-AF65-F5344CB8AC3E}">
        <p14:creationId xmlns:p14="http://schemas.microsoft.com/office/powerpoint/2010/main" val="13690863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F03084F0-4817-4DA8-833B-EDE54C737CA5}" type="datetimeFigureOut">
              <a:rPr lang="he-IL" smtClean="0"/>
              <a:t>ז'/חשון/תשע"ט</a:t>
            </a:fld>
            <a:endParaRPr lang="he-IL"/>
          </a:p>
        </p:txBody>
      </p:sp>
      <p:sp>
        <p:nvSpPr>
          <p:cNvPr id="5" name="Footer Placeholder 4"/>
          <p:cNvSpPr>
            <a:spLocks noGrp="1"/>
          </p:cNvSpPr>
          <p:nvPr>
            <p:ph type="ftr" sz="quarter" idx="11"/>
          </p:nvPr>
        </p:nvSpPr>
        <p:spPr>
          <a:xfrm>
            <a:off x="1371600" y="4323845"/>
            <a:ext cx="6400800" cy="365125"/>
          </a:xfrm>
        </p:spPr>
        <p:txBody>
          <a:bodyPr/>
          <a:lstStyle/>
          <a:p>
            <a:endParaRPr lang="he-IL"/>
          </a:p>
        </p:txBody>
      </p:sp>
      <p:sp>
        <p:nvSpPr>
          <p:cNvPr id="6" name="Slide Number Placeholder 5"/>
          <p:cNvSpPr>
            <a:spLocks noGrp="1"/>
          </p:cNvSpPr>
          <p:nvPr>
            <p:ph type="sldNum" sz="quarter" idx="12"/>
          </p:nvPr>
        </p:nvSpPr>
        <p:spPr>
          <a:xfrm>
            <a:off x="8077200" y="1430866"/>
            <a:ext cx="2743200" cy="365125"/>
          </a:xfrm>
        </p:spPr>
        <p:txBody>
          <a:bodyPr/>
          <a:lstStyle/>
          <a:p>
            <a:fld id="{EAC4858B-D93A-4441-82B2-9A392E5C302D}" type="slidenum">
              <a:rPr lang="he-IL" smtClean="0"/>
              <a:t>‹#›</a:t>
            </a:fld>
            <a:endParaRPr lang="he-IL"/>
          </a:p>
        </p:txBody>
      </p:sp>
    </p:spTree>
    <p:extLst>
      <p:ext uri="{BB962C8B-B14F-4D97-AF65-F5344CB8AC3E}">
        <p14:creationId xmlns:p14="http://schemas.microsoft.com/office/powerpoint/2010/main" val="2242044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F03084F0-4817-4DA8-833B-EDE54C737CA5}" type="datetimeFigureOut">
              <a:rPr lang="he-IL" smtClean="0"/>
              <a:t>ז'/חשון/תשע"ט</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AC4858B-D93A-4441-82B2-9A392E5C302D}" type="slidenum">
              <a:rPr lang="he-IL" smtClean="0"/>
              <a:t>‹#›</a:t>
            </a:fld>
            <a:endParaRPr lang="he-IL"/>
          </a:p>
        </p:txBody>
      </p:sp>
    </p:spTree>
    <p:extLst>
      <p:ext uri="{BB962C8B-B14F-4D97-AF65-F5344CB8AC3E}">
        <p14:creationId xmlns:p14="http://schemas.microsoft.com/office/powerpoint/2010/main" val="3506961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כותרת וכיתוב">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03084F0-4817-4DA8-833B-EDE54C737CA5}" type="datetimeFigureOut">
              <a:rPr lang="he-IL" smtClean="0"/>
              <a:t>ז'/חשון/תשע"ט</a:t>
            </a:fld>
            <a:endParaRPr lang="he-IL"/>
          </a:p>
        </p:txBody>
      </p:sp>
      <p:sp>
        <p:nvSpPr>
          <p:cNvPr id="6" name="Footer Placeholder 5"/>
          <p:cNvSpPr>
            <a:spLocks noGrp="1"/>
          </p:cNvSpPr>
          <p:nvPr>
            <p:ph type="ftr" sz="quarter" idx="11"/>
          </p:nvPr>
        </p:nvSpPr>
        <p:spPr>
          <a:xfrm>
            <a:off x="685800" y="379941"/>
            <a:ext cx="6991492" cy="365125"/>
          </a:xfrm>
        </p:spPr>
        <p:txBody>
          <a:bodyPr/>
          <a:lstStyle/>
          <a:p>
            <a:endParaRPr lang="he-IL"/>
          </a:p>
        </p:txBody>
      </p:sp>
      <p:sp>
        <p:nvSpPr>
          <p:cNvPr id="7" name="Slide Number Placeholder 6"/>
          <p:cNvSpPr>
            <a:spLocks noGrp="1"/>
          </p:cNvSpPr>
          <p:nvPr>
            <p:ph type="sldNum" sz="quarter" idx="12"/>
          </p:nvPr>
        </p:nvSpPr>
        <p:spPr>
          <a:xfrm>
            <a:off x="10862452" y="381000"/>
            <a:ext cx="643748" cy="365125"/>
          </a:xfrm>
        </p:spPr>
        <p:txBody>
          <a:bodyPr/>
          <a:lstStyle/>
          <a:p>
            <a:fld id="{EAC4858B-D93A-4441-82B2-9A392E5C302D}" type="slidenum">
              <a:rPr lang="he-IL" smtClean="0"/>
              <a:t>‹#›</a:t>
            </a:fld>
            <a:endParaRPr lang="he-IL"/>
          </a:p>
        </p:txBody>
      </p:sp>
    </p:spTree>
    <p:extLst>
      <p:ext uri="{BB962C8B-B14F-4D97-AF65-F5344CB8AC3E}">
        <p14:creationId xmlns:p14="http://schemas.microsoft.com/office/powerpoint/2010/main" val="99774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ציטוט עם כיתוב">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03084F0-4817-4DA8-833B-EDE54C737CA5}" type="datetimeFigureOut">
              <a:rPr lang="he-IL" smtClean="0"/>
              <a:t>ז'/חשון/תשע"ט</a:t>
            </a:fld>
            <a:endParaRPr lang="he-IL"/>
          </a:p>
        </p:txBody>
      </p:sp>
      <p:sp>
        <p:nvSpPr>
          <p:cNvPr id="6" name="Footer Placeholder 5"/>
          <p:cNvSpPr>
            <a:spLocks noGrp="1"/>
          </p:cNvSpPr>
          <p:nvPr>
            <p:ph type="ftr" sz="quarter" idx="11"/>
          </p:nvPr>
        </p:nvSpPr>
        <p:spPr>
          <a:xfrm>
            <a:off x="685800" y="379941"/>
            <a:ext cx="6991492" cy="365125"/>
          </a:xfrm>
        </p:spPr>
        <p:txBody>
          <a:bodyPr/>
          <a:lstStyle/>
          <a:p>
            <a:endParaRPr lang="he-IL"/>
          </a:p>
        </p:txBody>
      </p:sp>
      <p:sp>
        <p:nvSpPr>
          <p:cNvPr id="7" name="Slide Number Placeholder 6"/>
          <p:cNvSpPr>
            <a:spLocks noGrp="1"/>
          </p:cNvSpPr>
          <p:nvPr>
            <p:ph type="sldNum" sz="quarter" idx="12"/>
          </p:nvPr>
        </p:nvSpPr>
        <p:spPr>
          <a:xfrm>
            <a:off x="10862452" y="381000"/>
            <a:ext cx="643748" cy="365125"/>
          </a:xfrm>
        </p:spPr>
        <p:txBody>
          <a:bodyPr/>
          <a:lstStyle/>
          <a:p>
            <a:fld id="{EAC4858B-D93A-4441-82B2-9A392E5C302D}" type="slidenum">
              <a:rPr lang="he-IL" smtClean="0"/>
              <a:t>‹#›</a:t>
            </a:fld>
            <a:endParaRPr lang="he-IL"/>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7851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כרטיס שם">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03084F0-4817-4DA8-833B-EDE54C737CA5}" type="datetimeFigureOut">
              <a:rPr lang="he-IL" smtClean="0"/>
              <a:t>ז'/חשון/תשע"ט</a:t>
            </a:fld>
            <a:endParaRPr lang="he-IL"/>
          </a:p>
        </p:txBody>
      </p:sp>
      <p:sp>
        <p:nvSpPr>
          <p:cNvPr id="6" name="Footer Placeholder 5"/>
          <p:cNvSpPr>
            <a:spLocks noGrp="1"/>
          </p:cNvSpPr>
          <p:nvPr>
            <p:ph type="ftr" sz="quarter" idx="11"/>
          </p:nvPr>
        </p:nvSpPr>
        <p:spPr>
          <a:xfrm>
            <a:off x="685800" y="378883"/>
            <a:ext cx="6991492" cy="365125"/>
          </a:xfrm>
        </p:spPr>
        <p:txBody>
          <a:bodyPr/>
          <a:lstStyle/>
          <a:p>
            <a:endParaRPr lang="he-IL"/>
          </a:p>
        </p:txBody>
      </p:sp>
      <p:sp>
        <p:nvSpPr>
          <p:cNvPr id="7" name="Slide Number Placeholder 6"/>
          <p:cNvSpPr>
            <a:spLocks noGrp="1"/>
          </p:cNvSpPr>
          <p:nvPr>
            <p:ph type="sldNum" sz="quarter" idx="12"/>
          </p:nvPr>
        </p:nvSpPr>
        <p:spPr>
          <a:xfrm>
            <a:off x="10862452" y="381000"/>
            <a:ext cx="643748" cy="365125"/>
          </a:xfrm>
        </p:spPr>
        <p:txBody>
          <a:bodyPr/>
          <a:lstStyle/>
          <a:p>
            <a:fld id="{EAC4858B-D93A-4441-82B2-9A392E5C302D}" type="slidenum">
              <a:rPr lang="he-IL" smtClean="0"/>
              <a:t>‹#›</a:t>
            </a:fld>
            <a:endParaRPr lang="he-IL"/>
          </a:p>
        </p:txBody>
      </p:sp>
    </p:spTree>
    <p:extLst>
      <p:ext uri="{BB962C8B-B14F-4D97-AF65-F5344CB8AC3E}">
        <p14:creationId xmlns:p14="http://schemas.microsoft.com/office/powerpoint/2010/main" val="2162640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3" name="Date Placeholder 2"/>
          <p:cNvSpPr>
            <a:spLocks noGrp="1"/>
          </p:cNvSpPr>
          <p:nvPr>
            <p:ph type="dt" sz="half" idx="10"/>
          </p:nvPr>
        </p:nvSpPr>
        <p:spPr/>
        <p:txBody>
          <a:bodyPr/>
          <a:lstStyle/>
          <a:p>
            <a:fld id="{F03084F0-4817-4DA8-833B-EDE54C737CA5}" type="datetimeFigureOut">
              <a:rPr lang="he-IL" smtClean="0"/>
              <a:t>ז'/חשון/תשע"ט</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EAC4858B-D93A-4441-82B2-9A392E5C302D}" type="slidenum">
              <a:rPr lang="he-IL" smtClean="0"/>
              <a:t>‹#›</a:t>
            </a:fld>
            <a:endParaRPr lang="he-IL"/>
          </a:p>
        </p:txBody>
      </p:sp>
    </p:spTree>
    <p:extLst>
      <p:ext uri="{BB962C8B-B14F-4D97-AF65-F5344CB8AC3E}">
        <p14:creationId xmlns:p14="http://schemas.microsoft.com/office/powerpoint/2010/main" val="3253834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3" name="Date Placeholder 2"/>
          <p:cNvSpPr>
            <a:spLocks noGrp="1"/>
          </p:cNvSpPr>
          <p:nvPr>
            <p:ph type="dt" sz="half" idx="10"/>
          </p:nvPr>
        </p:nvSpPr>
        <p:spPr/>
        <p:txBody>
          <a:bodyPr/>
          <a:lstStyle/>
          <a:p>
            <a:fld id="{F03084F0-4817-4DA8-833B-EDE54C737CA5}" type="datetimeFigureOut">
              <a:rPr lang="he-IL" smtClean="0"/>
              <a:t>ז'/חשון/תשע"ט</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EAC4858B-D93A-4441-82B2-9A392E5C302D}" type="slidenum">
              <a:rPr lang="he-IL" smtClean="0"/>
              <a:t>‹#›</a:t>
            </a:fld>
            <a:endParaRPr lang="he-IL"/>
          </a:p>
        </p:txBody>
      </p:sp>
    </p:spTree>
    <p:extLst>
      <p:ext uri="{BB962C8B-B14F-4D97-AF65-F5344CB8AC3E}">
        <p14:creationId xmlns:p14="http://schemas.microsoft.com/office/powerpoint/2010/main" val="4115147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F03084F0-4817-4DA8-833B-EDE54C737CA5}" type="datetimeFigureOut">
              <a:rPr lang="he-IL" smtClean="0"/>
              <a:t>ז'/חשון/תשע"ט</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AC4858B-D93A-4441-82B2-9A392E5C302D}" type="slidenum">
              <a:rPr lang="he-IL" smtClean="0"/>
              <a:t>‹#›</a:t>
            </a:fld>
            <a:endParaRPr lang="he-IL"/>
          </a:p>
        </p:txBody>
      </p:sp>
    </p:spTree>
    <p:extLst>
      <p:ext uri="{BB962C8B-B14F-4D97-AF65-F5344CB8AC3E}">
        <p14:creationId xmlns:p14="http://schemas.microsoft.com/office/powerpoint/2010/main" val="38941344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כותרת אנכית וטקסט">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03084F0-4817-4DA8-833B-EDE54C737CA5}" type="datetimeFigureOut">
              <a:rPr lang="he-IL" smtClean="0"/>
              <a:t>ז'/חשון/תשע"ט</a:t>
            </a:fld>
            <a:endParaRPr lang="he-IL"/>
          </a:p>
        </p:txBody>
      </p:sp>
      <p:sp>
        <p:nvSpPr>
          <p:cNvPr id="5" name="Footer Placeholder 4"/>
          <p:cNvSpPr>
            <a:spLocks noGrp="1"/>
          </p:cNvSpPr>
          <p:nvPr>
            <p:ph type="ftr" sz="quarter" idx="11"/>
          </p:nvPr>
        </p:nvSpPr>
        <p:spPr>
          <a:xfrm>
            <a:off x="685800" y="381000"/>
            <a:ext cx="6991492" cy="365125"/>
          </a:xfrm>
        </p:spPr>
        <p:txBody>
          <a:bodyPr/>
          <a:lstStyle/>
          <a:p>
            <a:endParaRPr lang="he-IL"/>
          </a:p>
        </p:txBody>
      </p:sp>
      <p:sp>
        <p:nvSpPr>
          <p:cNvPr id="6" name="Slide Number Placeholder 5"/>
          <p:cNvSpPr>
            <a:spLocks noGrp="1"/>
          </p:cNvSpPr>
          <p:nvPr>
            <p:ph type="sldNum" sz="quarter" idx="12"/>
          </p:nvPr>
        </p:nvSpPr>
        <p:spPr>
          <a:xfrm>
            <a:off x="10862452" y="381000"/>
            <a:ext cx="643748" cy="365125"/>
          </a:xfrm>
        </p:spPr>
        <p:txBody>
          <a:bodyPr/>
          <a:lstStyle/>
          <a:p>
            <a:fld id="{EAC4858B-D93A-4441-82B2-9A392E5C302D}" type="slidenum">
              <a:rPr lang="he-IL" smtClean="0"/>
              <a:t>‹#›</a:t>
            </a:fld>
            <a:endParaRPr lang="he-IL"/>
          </a:p>
        </p:txBody>
      </p:sp>
    </p:spTree>
    <p:extLst>
      <p:ext uri="{BB962C8B-B14F-4D97-AF65-F5344CB8AC3E}">
        <p14:creationId xmlns:p14="http://schemas.microsoft.com/office/powerpoint/2010/main" val="3632436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F03084F0-4817-4DA8-833B-EDE54C737CA5}" type="datetimeFigureOut">
              <a:rPr lang="he-IL" smtClean="0"/>
              <a:t>ז'/חשון/תשע"ט</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EAC4858B-D93A-4441-82B2-9A392E5C302D}" type="slidenum">
              <a:rPr lang="he-IL" smtClean="0"/>
              <a:t>‹#›</a:t>
            </a:fld>
            <a:endParaRPr lang="he-IL"/>
          </a:p>
        </p:txBody>
      </p:sp>
    </p:spTree>
    <p:extLst>
      <p:ext uri="{BB962C8B-B14F-4D97-AF65-F5344CB8AC3E}">
        <p14:creationId xmlns:p14="http://schemas.microsoft.com/office/powerpoint/2010/main" val="3376551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F03084F0-4817-4DA8-833B-EDE54C737CA5}" type="datetimeFigureOut">
              <a:rPr lang="he-IL" smtClean="0"/>
              <a:t>ז'/חשון/תשע"ט</a:t>
            </a:fld>
            <a:endParaRPr lang="he-IL"/>
          </a:p>
        </p:txBody>
      </p:sp>
      <p:sp>
        <p:nvSpPr>
          <p:cNvPr id="5" name="Footer Placeholder 4"/>
          <p:cNvSpPr>
            <a:spLocks noGrp="1"/>
          </p:cNvSpPr>
          <p:nvPr>
            <p:ph type="ftr" sz="quarter" idx="11"/>
          </p:nvPr>
        </p:nvSpPr>
        <p:spPr>
          <a:xfrm>
            <a:off x="685800" y="381001"/>
            <a:ext cx="6991492" cy="364065"/>
          </a:xfrm>
        </p:spPr>
        <p:txBody>
          <a:bodyPr/>
          <a:lstStyle/>
          <a:p>
            <a:endParaRPr lang="he-IL"/>
          </a:p>
        </p:txBody>
      </p:sp>
      <p:sp>
        <p:nvSpPr>
          <p:cNvPr id="6" name="Slide Number Placeholder 5"/>
          <p:cNvSpPr>
            <a:spLocks noGrp="1"/>
          </p:cNvSpPr>
          <p:nvPr>
            <p:ph type="sldNum" sz="quarter" idx="12"/>
          </p:nvPr>
        </p:nvSpPr>
        <p:spPr>
          <a:xfrm>
            <a:off x="10862452" y="381000"/>
            <a:ext cx="643748" cy="365125"/>
          </a:xfrm>
        </p:spPr>
        <p:txBody>
          <a:bodyPr/>
          <a:lstStyle/>
          <a:p>
            <a:fld id="{EAC4858B-D93A-4441-82B2-9A392E5C302D}" type="slidenum">
              <a:rPr lang="he-IL" smtClean="0"/>
              <a:t>‹#›</a:t>
            </a:fld>
            <a:endParaRPr lang="he-IL"/>
          </a:p>
        </p:txBody>
      </p:sp>
    </p:spTree>
    <p:extLst>
      <p:ext uri="{BB962C8B-B14F-4D97-AF65-F5344CB8AC3E}">
        <p14:creationId xmlns:p14="http://schemas.microsoft.com/office/powerpoint/2010/main" val="258644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F03084F0-4817-4DA8-833B-EDE54C737CA5}" type="datetimeFigureOut">
              <a:rPr lang="he-IL" smtClean="0"/>
              <a:t>ז'/חשון/תשע"ט</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AC4858B-D93A-4441-82B2-9A392E5C302D}" type="slidenum">
              <a:rPr lang="he-IL" smtClean="0"/>
              <a:t>‹#›</a:t>
            </a:fld>
            <a:endParaRPr lang="he-IL"/>
          </a:p>
        </p:txBody>
      </p:sp>
    </p:spTree>
    <p:extLst>
      <p:ext uri="{BB962C8B-B14F-4D97-AF65-F5344CB8AC3E}">
        <p14:creationId xmlns:p14="http://schemas.microsoft.com/office/powerpoint/2010/main" val="238400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685800" y="3132666"/>
            <a:ext cx="5311775" cy="3086019"/>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6172200" y="3132666"/>
            <a:ext cx="5334000" cy="3086019"/>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F03084F0-4817-4DA8-833B-EDE54C737CA5}" type="datetimeFigureOut">
              <a:rPr lang="he-IL" smtClean="0"/>
              <a:t>ז'/חשון/תשע"ט</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EAC4858B-D93A-4441-82B2-9A392E5C302D}" type="slidenum">
              <a:rPr lang="he-IL" smtClean="0"/>
              <a:t>‹#›</a:t>
            </a:fld>
            <a:endParaRPr lang="he-IL"/>
          </a:p>
        </p:txBody>
      </p:sp>
    </p:spTree>
    <p:extLst>
      <p:ext uri="{BB962C8B-B14F-4D97-AF65-F5344CB8AC3E}">
        <p14:creationId xmlns:p14="http://schemas.microsoft.com/office/powerpoint/2010/main" val="3464550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F03084F0-4817-4DA8-833B-EDE54C737CA5}" type="datetimeFigureOut">
              <a:rPr lang="he-IL" smtClean="0"/>
              <a:t>ז'/חשון/תשע"ט</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EAC4858B-D93A-4441-82B2-9A392E5C302D}" type="slidenum">
              <a:rPr lang="he-IL" smtClean="0"/>
              <a:t>‹#›</a:t>
            </a:fld>
            <a:endParaRPr lang="he-IL"/>
          </a:p>
        </p:txBody>
      </p:sp>
    </p:spTree>
    <p:extLst>
      <p:ext uri="{BB962C8B-B14F-4D97-AF65-F5344CB8AC3E}">
        <p14:creationId xmlns:p14="http://schemas.microsoft.com/office/powerpoint/2010/main" val="1809383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3084F0-4817-4DA8-833B-EDE54C737CA5}" type="datetimeFigureOut">
              <a:rPr lang="he-IL" smtClean="0"/>
              <a:t>ז'/חשון/תשע"ט</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EAC4858B-D93A-4441-82B2-9A392E5C302D}" type="slidenum">
              <a:rPr lang="he-IL" smtClean="0"/>
              <a:t>‹#›</a:t>
            </a:fld>
            <a:endParaRPr lang="he-IL"/>
          </a:p>
        </p:txBody>
      </p:sp>
    </p:spTree>
    <p:extLst>
      <p:ext uri="{BB962C8B-B14F-4D97-AF65-F5344CB8AC3E}">
        <p14:creationId xmlns:p14="http://schemas.microsoft.com/office/powerpoint/2010/main" val="3614142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F03084F0-4817-4DA8-833B-EDE54C737CA5}" type="datetimeFigureOut">
              <a:rPr lang="he-IL" smtClean="0"/>
              <a:t>ז'/חשון/תשע"ט</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AC4858B-D93A-4441-82B2-9A392E5C302D}" type="slidenum">
              <a:rPr lang="he-IL" smtClean="0"/>
              <a:t>‹#›</a:t>
            </a:fld>
            <a:endParaRPr lang="he-IL"/>
          </a:p>
        </p:txBody>
      </p:sp>
    </p:spTree>
    <p:extLst>
      <p:ext uri="{BB962C8B-B14F-4D97-AF65-F5344CB8AC3E}">
        <p14:creationId xmlns:p14="http://schemas.microsoft.com/office/powerpoint/2010/main" val="63183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F03084F0-4817-4DA8-833B-EDE54C737CA5}" type="datetimeFigureOut">
              <a:rPr lang="he-IL" smtClean="0"/>
              <a:t>ז'/חשון/תשע"ט</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EAC4858B-D93A-4441-82B2-9A392E5C302D}" type="slidenum">
              <a:rPr lang="he-IL" smtClean="0"/>
              <a:t>‹#›</a:t>
            </a:fld>
            <a:endParaRPr lang="he-IL"/>
          </a:p>
        </p:txBody>
      </p:sp>
    </p:spTree>
    <p:extLst>
      <p:ext uri="{BB962C8B-B14F-4D97-AF65-F5344CB8AC3E}">
        <p14:creationId xmlns:p14="http://schemas.microsoft.com/office/powerpoint/2010/main" val="104586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03084F0-4817-4DA8-833B-EDE54C737CA5}" type="datetimeFigureOut">
              <a:rPr lang="he-IL" smtClean="0"/>
              <a:t>ז'/חשון/תשע"ט</a:t>
            </a:fld>
            <a:endParaRPr lang="he-IL"/>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AC4858B-D93A-4441-82B2-9A392E5C302D}" type="slidenum">
              <a:rPr lang="he-IL" smtClean="0"/>
              <a:t>‹#›</a:t>
            </a:fld>
            <a:endParaRPr lang="he-IL"/>
          </a:p>
        </p:txBody>
      </p:sp>
    </p:spTree>
    <p:extLst>
      <p:ext uri="{BB962C8B-B14F-4D97-AF65-F5344CB8AC3E}">
        <p14:creationId xmlns:p14="http://schemas.microsoft.com/office/powerpoint/2010/main" val="4625299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r" defTabSz="914400" rtl="1"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jpeg"/><Relationship Id="rId7" Type="http://schemas.openxmlformats.org/officeDocument/2006/relationships/image" Target="../media/image34.pn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8823A6-15ED-40A2-AB54-D9689945BE4A}"/>
              </a:ext>
            </a:extLst>
          </p:cNvPr>
          <p:cNvSpPr>
            <a:spLocks noGrp="1"/>
          </p:cNvSpPr>
          <p:nvPr>
            <p:ph type="ctrTitle"/>
          </p:nvPr>
        </p:nvSpPr>
        <p:spPr>
          <a:xfrm>
            <a:off x="1095441" y="613597"/>
            <a:ext cx="10001119" cy="4280665"/>
          </a:xfrm>
        </p:spPr>
        <p:txBody>
          <a:bodyPr anchor="ctr">
            <a:normAutofit/>
          </a:bodyPr>
          <a:lstStyle/>
          <a:p>
            <a:pPr algn="ctr"/>
            <a:r>
              <a:rPr lang="he-IL" sz="4800" dirty="0"/>
              <a:t>גילוי וזיהוי חיידקים במי שתייה</a:t>
            </a:r>
            <a:br>
              <a:rPr lang="he-IL" sz="4800" dirty="0"/>
            </a:br>
            <a:r>
              <a:rPr lang="he-IL" sz="4800" dirty="0"/>
              <a:t>באמצעות ספקטרוסקופיית </a:t>
            </a:r>
            <a:r>
              <a:rPr lang="he-IL" sz="4800" dirty="0" err="1"/>
              <a:t>ראמאן</a:t>
            </a:r>
            <a:r>
              <a:rPr lang="he-IL" sz="4800" dirty="0"/>
              <a:t> </a:t>
            </a:r>
            <a:r>
              <a:rPr lang="he-IL" sz="4800" dirty="0" err="1"/>
              <a:t>ופלורסנציה</a:t>
            </a:r>
            <a:endParaRPr lang="he-IL" sz="4800" dirty="0"/>
          </a:p>
        </p:txBody>
      </p:sp>
      <p:sp>
        <p:nvSpPr>
          <p:cNvPr id="4" name="מציין מיקום טקסט 4">
            <a:extLst>
              <a:ext uri="{FF2B5EF4-FFF2-40B4-BE49-F238E27FC236}">
                <a16:creationId xmlns:a16="http://schemas.microsoft.com/office/drawing/2014/main" id="{4D7405BF-D70E-490D-87C1-C637B6439051}"/>
              </a:ext>
            </a:extLst>
          </p:cNvPr>
          <p:cNvSpPr txBox="1">
            <a:spLocks/>
          </p:cNvSpPr>
          <p:nvPr/>
        </p:nvSpPr>
        <p:spPr>
          <a:xfrm>
            <a:off x="581190" y="3830826"/>
            <a:ext cx="11029615" cy="1049490"/>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1"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1"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1"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1"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he-IL" sz="2400" dirty="0">
                <a:latin typeface="Calibri Light" panose="020F0302020204030204" pitchFamily="34" charset="0"/>
                <a:cs typeface="Calibri Light" panose="020F0302020204030204" pitchFamily="34" charset="0"/>
              </a:rPr>
              <a:t>אמיר נקר</a:t>
            </a:r>
          </a:p>
          <a:p>
            <a:r>
              <a:rPr lang="he-IL" sz="2400" dirty="0">
                <a:latin typeface="Calibri Light" panose="020F0302020204030204" pitchFamily="34" charset="0"/>
                <a:cs typeface="Calibri Light" panose="020F0302020204030204" pitchFamily="34" charset="0"/>
              </a:rPr>
              <a:t>זאב </a:t>
            </a:r>
            <a:r>
              <a:rPr lang="he-IL" sz="2400" dirty="0" err="1">
                <a:latin typeface="Calibri Light" panose="020F0302020204030204" pitchFamily="34" charset="0"/>
                <a:cs typeface="Calibri Light" panose="020F0302020204030204" pitchFamily="34" charset="0"/>
              </a:rPr>
              <a:t>שמילוביץ</a:t>
            </a:r>
            <a:r>
              <a:rPr lang="he-IL" sz="2400" dirty="0">
                <a:latin typeface="Calibri Light" panose="020F0302020204030204" pitchFamily="34" charset="0"/>
                <a:cs typeface="Calibri Light" panose="020F0302020204030204" pitchFamily="34" charset="0"/>
              </a:rPr>
              <a:t>'  מיכאל </a:t>
            </a:r>
            <a:r>
              <a:rPr lang="he-IL" sz="2400" dirty="0" err="1">
                <a:latin typeface="Calibri Light" panose="020F0302020204030204" pitchFamily="34" charset="0"/>
                <a:cs typeface="Calibri Light" panose="020F0302020204030204" pitchFamily="34" charset="0"/>
              </a:rPr>
              <a:t>בוריסובר</a:t>
            </a:r>
            <a:r>
              <a:rPr lang="he-IL" sz="2400" dirty="0">
                <a:latin typeface="Calibri Light" panose="020F0302020204030204" pitchFamily="34" charset="0"/>
                <a:cs typeface="Calibri Light" panose="020F0302020204030204" pitchFamily="34" charset="0"/>
              </a:rPr>
              <a:t>  שלמה סלע (</a:t>
            </a:r>
            <a:r>
              <a:rPr lang="he-IL" sz="2400" dirty="0" err="1">
                <a:latin typeface="Calibri Light" panose="020F0302020204030204" pitchFamily="34" charset="0"/>
                <a:cs typeface="Calibri Light" panose="020F0302020204030204" pitchFamily="34" charset="0"/>
              </a:rPr>
              <a:t>סלדינגר</a:t>
            </a:r>
            <a:r>
              <a:rPr lang="he-IL" sz="2400" dirty="0">
                <a:latin typeface="Calibri Light" panose="020F0302020204030204" pitchFamily="34" charset="0"/>
                <a:cs typeface="Calibri Light" panose="020F0302020204030204" pitchFamily="34" charset="0"/>
              </a:rPr>
              <a:t>)</a:t>
            </a:r>
            <a:endParaRPr lang="en-US" sz="2400" dirty="0">
              <a:latin typeface="Calibri Light" panose="020F0302020204030204" pitchFamily="34" charset="0"/>
              <a:cs typeface="Calibri Light" panose="020F0302020204030204" pitchFamily="34" charset="0"/>
            </a:endParaRPr>
          </a:p>
        </p:txBody>
      </p:sp>
      <p:pic>
        <p:nvPicPr>
          <p:cNvPr id="5" name="Picture 4" descr="תוצאת תמונה עבור ‪volcani center‬‏">
            <a:extLst>
              <a:ext uri="{FF2B5EF4-FFF2-40B4-BE49-F238E27FC236}">
                <a16:creationId xmlns:a16="http://schemas.microsoft.com/office/drawing/2014/main" id="{3FA0FF48-D243-4057-AAAE-3E9E284CC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0" y="0"/>
            <a:ext cx="1879377" cy="21127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ª××¦××ª ×ª××× × ×¢×××¨ ××¤×§×××× ×××§××××ª">
            <a:extLst>
              <a:ext uri="{FF2B5EF4-FFF2-40B4-BE49-F238E27FC236}">
                <a16:creationId xmlns:a16="http://schemas.microsoft.com/office/drawing/2014/main" id="{FC584C22-759D-4E59-BD96-22BD9255792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48835" y="6931"/>
            <a:ext cx="2025909" cy="2025909"/>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0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מלבן 36">
            <a:extLst>
              <a:ext uri="{FF2B5EF4-FFF2-40B4-BE49-F238E27FC236}">
                <a16:creationId xmlns:a16="http://schemas.microsoft.com/office/drawing/2014/main" id="{BCACC92E-E014-437E-80BE-793BF8DF40A9}"/>
              </a:ext>
            </a:extLst>
          </p:cNvPr>
          <p:cNvSpPr/>
          <p:nvPr/>
        </p:nvSpPr>
        <p:spPr>
          <a:xfrm>
            <a:off x="2565647" y="1970843"/>
            <a:ext cx="385222" cy="3860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2" name="כותרת 1">
            <a:extLst>
              <a:ext uri="{FF2B5EF4-FFF2-40B4-BE49-F238E27FC236}">
                <a16:creationId xmlns:a16="http://schemas.microsoft.com/office/drawing/2014/main" id="{12D8F1ED-936A-4EC7-8421-7E8B1038A112}"/>
              </a:ext>
            </a:extLst>
          </p:cNvPr>
          <p:cNvSpPr>
            <a:spLocks noGrp="1"/>
          </p:cNvSpPr>
          <p:nvPr>
            <p:ph type="title"/>
          </p:nvPr>
        </p:nvSpPr>
        <p:spPr/>
        <p:txBody>
          <a:bodyPr/>
          <a:lstStyle/>
          <a:p>
            <a:r>
              <a:rPr lang="he-IL" dirty="0"/>
              <a:t>תוצאות לאחר מודל - </a:t>
            </a:r>
            <a:r>
              <a:rPr lang="he-IL" dirty="0" err="1"/>
              <a:t>ראמאן</a:t>
            </a:r>
            <a:endParaRPr lang="he-IL" dirty="0"/>
          </a:p>
        </p:txBody>
      </p:sp>
      <p:pic>
        <p:nvPicPr>
          <p:cNvPr id="19" name="Picture 237">
            <a:extLst>
              <a:ext uri="{FF2B5EF4-FFF2-40B4-BE49-F238E27FC236}">
                <a16:creationId xmlns:a16="http://schemas.microsoft.com/office/drawing/2014/main" id="{DB5369EB-7436-4AA5-8C74-D7BFB3C37F8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45331" y="1972282"/>
            <a:ext cx="7214715" cy="3860947"/>
          </a:xfrm>
          <a:prstGeom prst="rect">
            <a:avLst/>
          </a:prstGeom>
        </p:spPr>
      </p:pic>
      <p:sp>
        <p:nvSpPr>
          <p:cNvPr id="20" name="Text Box 240">
            <a:extLst>
              <a:ext uri="{FF2B5EF4-FFF2-40B4-BE49-F238E27FC236}">
                <a16:creationId xmlns:a16="http://schemas.microsoft.com/office/drawing/2014/main" id="{04D2CC71-857D-4406-89DE-5A69F59A172C}"/>
              </a:ext>
            </a:extLst>
          </p:cNvPr>
          <p:cNvSpPr txBox="1"/>
          <p:nvPr/>
        </p:nvSpPr>
        <p:spPr>
          <a:xfrm>
            <a:off x="2436142" y="2335407"/>
            <a:ext cx="918915" cy="3070837"/>
          </a:xfrm>
          <a:prstGeom prst="rect">
            <a:avLst/>
          </a:prstGeom>
          <a:solidFill>
            <a:schemeClr val="bg1"/>
          </a:solidFill>
          <a:ln w="6350">
            <a:noFill/>
          </a:ln>
        </p:spPr>
        <p:txBody>
          <a:bodyPr rot="0" spcFirstLastPara="0" vert="vert270" wrap="square" lIns="91440" tIns="45720" rIns="91440" bIns="45720" numCol="1" spcCol="0" rtlCol="1" fromWordArt="0" anchor="ctr" anchorCtr="0" forceAA="0" compatLnSpc="1">
            <a:prstTxWarp prst="textNoShape">
              <a:avLst/>
            </a:prstTxWarp>
            <a:noAutofit/>
          </a:bodyPr>
          <a:lstStyle/>
          <a:p>
            <a:pPr algn="ctr">
              <a:lnSpc>
                <a:spcPct val="150000"/>
              </a:lnSpc>
              <a:spcAft>
                <a:spcPts val="0"/>
              </a:spcAft>
            </a:pPr>
            <a:r>
              <a:rPr lang="en-US" sz="1600" b="1" dirty="0">
                <a:effectLst/>
                <a:latin typeface="Calibri Light" panose="020F0302020204030204" pitchFamily="34" charset="0"/>
                <a:ea typeface="Calibri" panose="020F0502020204030204" pitchFamily="34" charset="0"/>
                <a:cs typeface="Calibri Light" panose="020F0302020204030204" pitchFamily="34" charset="0"/>
              </a:rPr>
              <a:t>Predicted Bacterial Concentration </a:t>
            </a:r>
          </a:p>
          <a:p>
            <a:pPr algn="ctr">
              <a:lnSpc>
                <a:spcPct val="150000"/>
              </a:lnSpc>
              <a:spcAft>
                <a:spcPts val="0"/>
              </a:spcAft>
            </a:pPr>
            <a:r>
              <a:rPr lang="en-US" sz="1600" b="1" dirty="0">
                <a:effectLst/>
                <a:latin typeface="Calibri Light" panose="020F0302020204030204" pitchFamily="34" charset="0"/>
                <a:ea typeface="Calibri" panose="020F0502020204030204" pitchFamily="34" charset="0"/>
                <a:cs typeface="Calibri Light" panose="020F0302020204030204" pitchFamily="34" charset="0"/>
              </a:rPr>
              <a:t>log10(CFU/ml)</a:t>
            </a:r>
          </a:p>
        </p:txBody>
      </p:sp>
      <p:sp>
        <p:nvSpPr>
          <p:cNvPr id="33" name="TextBox 32">
            <a:extLst>
              <a:ext uri="{FF2B5EF4-FFF2-40B4-BE49-F238E27FC236}">
                <a16:creationId xmlns:a16="http://schemas.microsoft.com/office/drawing/2014/main" id="{2368560C-EF1F-4FCC-AC4F-E3248BDD53D4}"/>
              </a:ext>
            </a:extLst>
          </p:cNvPr>
          <p:cNvSpPr txBox="1"/>
          <p:nvPr/>
        </p:nvSpPr>
        <p:spPr>
          <a:xfrm>
            <a:off x="3631097" y="2169355"/>
            <a:ext cx="1557495" cy="646331"/>
          </a:xfrm>
          <a:prstGeom prst="rect">
            <a:avLst/>
          </a:prstGeom>
          <a:noFill/>
        </p:spPr>
        <p:txBody>
          <a:bodyPr wrap="square" rtlCol="1">
            <a:spAutoFit/>
          </a:bodyPr>
          <a:lstStyle/>
          <a:p>
            <a:r>
              <a:rPr lang="en-US" i="1" dirty="0">
                <a:solidFill>
                  <a:schemeClr val="bg1"/>
                </a:solidFill>
                <a:latin typeface="Calibri Light" panose="020F0302020204030204" pitchFamily="34" charset="0"/>
                <a:cs typeface="Calibri Light" panose="020F0302020204030204" pitchFamily="34" charset="0"/>
              </a:rPr>
              <a:t>E. coli</a:t>
            </a:r>
          </a:p>
          <a:p>
            <a:r>
              <a:rPr lang="en-US" dirty="0">
                <a:solidFill>
                  <a:schemeClr val="bg1"/>
                </a:solidFill>
                <a:latin typeface="Calibri Light" panose="020F0302020204030204" pitchFamily="34" charset="0"/>
                <a:cs typeface="Calibri Light" panose="020F0302020204030204" pitchFamily="34" charset="0"/>
              </a:rPr>
              <a:t>N=197*</a:t>
            </a:r>
            <a:endParaRPr lang="he-IL" dirty="0">
              <a:solidFill>
                <a:schemeClr val="bg1"/>
              </a:solidFill>
              <a:latin typeface="Calibri Light" panose="020F0302020204030204" pitchFamily="34" charset="0"/>
              <a:cs typeface="Calibri Light" panose="020F0302020204030204" pitchFamily="34" charset="0"/>
            </a:endParaRPr>
          </a:p>
        </p:txBody>
      </p:sp>
      <p:sp>
        <p:nvSpPr>
          <p:cNvPr id="35" name="TextBox 34">
            <a:extLst>
              <a:ext uri="{FF2B5EF4-FFF2-40B4-BE49-F238E27FC236}">
                <a16:creationId xmlns:a16="http://schemas.microsoft.com/office/drawing/2014/main" id="{13D9568B-004E-44B0-8178-BB16CC33A8C1}"/>
              </a:ext>
            </a:extLst>
          </p:cNvPr>
          <p:cNvSpPr txBox="1"/>
          <p:nvPr/>
        </p:nvSpPr>
        <p:spPr>
          <a:xfrm>
            <a:off x="75145" y="6378926"/>
            <a:ext cx="3813274" cy="369332"/>
          </a:xfrm>
          <a:prstGeom prst="rect">
            <a:avLst/>
          </a:prstGeom>
          <a:noFill/>
        </p:spPr>
        <p:txBody>
          <a:bodyPr wrap="square" rtlCol="1">
            <a:spAutoFit/>
          </a:bodyPr>
          <a:lstStyle/>
          <a:p>
            <a:r>
              <a:rPr lang="en-US" i="1" dirty="0"/>
              <a:t>* Only validation set is shown</a:t>
            </a:r>
            <a:endParaRPr lang="he-IL" dirty="0"/>
          </a:p>
        </p:txBody>
      </p:sp>
      <p:sp>
        <p:nvSpPr>
          <p:cNvPr id="36" name="TextBox 35">
            <a:extLst>
              <a:ext uri="{FF2B5EF4-FFF2-40B4-BE49-F238E27FC236}">
                <a16:creationId xmlns:a16="http://schemas.microsoft.com/office/drawing/2014/main" id="{A9283AF9-2410-4519-9720-4E54BA06BB9F}"/>
              </a:ext>
            </a:extLst>
          </p:cNvPr>
          <p:cNvSpPr txBox="1"/>
          <p:nvPr/>
        </p:nvSpPr>
        <p:spPr>
          <a:xfrm>
            <a:off x="2565646" y="6170743"/>
            <a:ext cx="8865898" cy="369332"/>
          </a:xfrm>
          <a:prstGeom prst="rect">
            <a:avLst/>
          </a:prstGeom>
          <a:noFill/>
        </p:spPr>
        <p:txBody>
          <a:bodyPr wrap="square" rtlCol="1">
            <a:spAutoFit/>
          </a:bodyPr>
          <a:lstStyle/>
          <a:p>
            <a:pPr algn="r" rtl="1"/>
            <a:r>
              <a:rPr lang="he-IL" dirty="0"/>
              <a:t>ניתן להבחין בחיידקי </a:t>
            </a:r>
            <a:r>
              <a:rPr lang="en-US" i="1" dirty="0"/>
              <a:t>E. coli</a:t>
            </a:r>
            <a:r>
              <a:rPr lang="he-IL" i="1" dirty="0"/>
              <a:t> </a:t>
            </a:r>
            <a:r>
              <a:rPr lang="he-IL" dirty="0"/>
              <a:t>בריכוז 10</a:t>
            </a:r>
            <a:r>
              <a:rPr lang="he-IL" baseline="30000" dirty="0"/>
              <a:t>6</a:t>
            </a:r>
            <a:r>
              <a:rPr lang="he-IL" dirty="0"/>
              <a:t> </a:t>
            </a:r>
            <a:r>
              <a:rPr lang="en-US" dirty="0"/>
              <a:t>CFU/ml</a:t>
            </a:r>
            <a:r>
              <a:rPr lang="he-IL" dirty="0"/>
              <a:t> ובחיידקי </a:t>
            </a:r>
            <a:r>
              <a:rPr lang="en-US" i="1" dirty="0"/>
              <a:t>B. subtilis</a:t>
            </a:r>
            <a:r>
              <a:rPr lang="he-IL" i="1" dirty="0"/>
              <a:t> </a:t>
            </a:r>
            <a:r>
              <a:rPr lang="he-IL" dirty="0"/>
              <a:t>בריכוז 100 </a:t>
            </a:r>
            <a:r>
              <a:rPr lang="en-US" dirty="0"/>
              <a:t>CFU/ml</a:t>
            </a:r>
            <a:endParaRPr lang="he-IL" dirty="0"/>
          </a:p>
        </p:txBody>
      </p:sp>
      <p:sp>
        <p:nvSpPr>
          <p:cNvPr id="39" name="מלבן 38">
            <a:extLst>
              <a:ext uri="{FF2B5EF4-FFF2-40B4-BE49-F238E27FC236}">
                <a16:creationId xmlns:a16="http://schemas.microsoft.com/office/drawing/2014/main" id="{BDC4CE5A-E180-4D72-8DD6-4B770B24A5DF}"/>
              </a:ext>
            </a:extLst>
          </p:cNvPr>
          <p:cNvSpPr/>
          <p:nvPr/>
        </p:nvSpPr>
        <p:spPr>
          <a:xfrm rot="5400000">
            <a:off x="6143283" y="2086317"/>
            <a:ext cx="439125" cy="7594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38" name="Text Box 240">
            <a:extLst>
              <a:ext uri="{FF2B5EF4-FFF2-40B4-BE49-F238E27FC236}">
                <a16:creationId xmlns:a16="http://schemas.microsoft.com/office/drawing/2014/main" id="{1A77B1C6-FC5B-46DC-8D0E-F36A882032A3}"/>
              </a:ext>
            </a:extLst>
          </p:cNvPr>
          <p:cNvSpPr txBox="1"/>
          <p:nvPr/>
        </p:nvSpPr>
        <p:spPr>
          <a:xfrm>
            <a:off x="4214322" y="5697785"/>
            <a:ext cx="4682270" cy="439126"/>
          </a:xfrm>
          <a:prstGeom prst="rect">
            <a:avLst/>
          </a:prstGeom>
          <a:solidFill>
            <a:schemeClr val="bg1"/>
          </a:solidFill>
          <a:ln w="6350">
            <a:noFill/>
          </a:ln>
        </p:spPr>
        <p:txBody>
          <a:bodyPr rot="0" spcFirstLastPara="0" vert="horz" wrap="square" lIns="91440" tIns="45720" rIns="91440" bIns="45720" numCol="1" spcCol="0" rtlCol="1" fromWordArt="0" anchor="ctr" anchorCtr="0" forceAA="0" compatLnSpc="1">
            <a:prstTxWarp prst="textNoShape">
              <a:avLst/>
            </a:prstTxWarp>
            <a:noAutofit/>
          </a:bodyPr>
          <a:lstStyle/>
          <a:p>
            <a:pPr algn="ctr">
              <a:lnSpc>
                <a:spcPct val="150000"/>
              </a:lnSpc>
              <a:spcAft>
                <a:spcPts val="0"/>
              </a:spcAft>
            </a:pPr>
            <a:r>
              <a:rPr lang="en-US" sz="1600" b="1" dirty="0">
                <a:effectLst/>
                <a:latin typeface="Calibri Light" panose="020F0302020204030204" pitchFamily="34" charset="0"/>
                <a:ea typeface="Calibri" panose="020F0502020204030204" pitchFamily="34" charset="0"/>
                <a:cs typeface="Calibri Light" panose="020F0302020204030204" pitchFamily="34" charset="0"/>
              </a:rPr>
              <a:t>Real Bacterial Concentration log10(CFU/ml)</a:t>
            </a:r>
          </a:p>
        </p:txBody>
      </p:sp>
      <p:sp>
        <p:nvSpPr>
          <p:cNvPr id="34" name="TextBox 33">
            <a:extLst>
              <a:ext uri="{FF2B5EF4-FFF2-40B4-BE49-F238E27FC236}">
                <a16:creationId xmlns:a16="http://schemas.microsoft.com/office/drawing/2014/main" id="{D3074416-D751-4BF8-9D75-E4056360FFF5}"/>
              </a:ext>
            </a:extLst>
          </p:cNvPr>
          <p:cNvSpPr txBox="1"/>
          <p:nvPr/>
        </p:nvSpPr>
        <p:spPr>
          <a:xfrm>
            <a:off x="3631097" y="3870826"/>
            <a:ext cx="1557495" cy="646331"/>
          </a:xfrm>
          <a:prstGeom prst="rect">
            <a:avLst/>
          </a:prstGeom>
          <a:noFill/>
        </p:spPr>
        <p:txBody>
          <a:bodyPr wrap="square" rtlCol="1">
            <a:spAutoFit/>
          </a:bodyPr>
          <a:lstStyle/>
          <a:p>
            <a:r>
              <a:rPr lang="en-US" i="1" dirty="0">
                <a:solidFill>
                  <a:schemeClr val="bg1"/>
                </a:solidFill>
                <a:latin typeface="Calibri Light" panose="020F0302020204030204" pitchFamily="34" charset="0"/>
                <a:cs typeface="Calibri Light" panose="020F0302020204030204" pitchFamily="34" charset="0"/>
              </a:rPr>
              <a:t>B. subtilis</a:t>
            </a:r>
          </a:p>
          <a:p>
            <a:r>
              <a:rPr lang="en-US" dirty="0">
                <a:solidFill>
                  <a:schemeClr val="bg1"/>
                </a:solidFill>
                <a:latin typeface="Calibri Light" panose="020F0302020204030204" pitchFamily="34" charset="0"/>
                <a:cs typeface="Calibri Light" panose="020F0302020204030204" pitchFamily="34" charset="0"/>
              </a:rPr>
              <a:t>N=74*</a:t>
            </a:r>
            <a:endParaRPr lang="he-IL" dirty="0">
              <a:solidFill>
                <a:schemeClr val="bg1"/>
              </a:solidFill>
              <a:latin typeface="Calibri Light" panose="020F0302020204030204" pitchFamily="34" charset="0"/>
              <a:cs typeface="Calibri Light" panose="020F0302020204030204" pitchFamily="34" charset="0"/>
            </a:endParaRPr>
          </a:p>
        </p:txBody>
      </p:sp>
      <p:sp>
        <p:nvSpPr>
          <p:cNvPr id="14" name="Text Box 171">
            <a:extLst>
              <a:ext uri="{FF2B5EF4-FFF2-40B4-BE49-F238E27FC236}">
                <a16:creationId xmlns:a16="http://schemas.microsoft.com/office/drawing/2014/main" id="{BDED76BB-D4F4-4CC7-B2B8-770E7875B072}"/>
              </a:ext>
            </a:extLst>
          </p:cNvPr>
          <p:cNvSpPr txBox="1"/>
          <p:nvPr/>
        </p:nvSpPr>
        <p:spPr>
          <a:xfrm>
            <a:off x="8199678" y="3690289"/>
            <a:ext cx="429254" cy="510051"/>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32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15" name="Text Box 171">
            <a:extLst>
              <a:ext uri="{FF2B5EF4-FFF2-40B4-BE49-F238E27FC236}">
                <a16:creationId xmlns:a16="http://schemas.microsoft.com/office/drawing/2014/main" id="{C69D5F57-93B3-49B7-A085-50A119764920}"/>
              </a:ext>
            </a:extLst>
          </p:cNvPr>
          <p:cNvSpPr txBox="1"/>
          <p:nvPr/>
        </p:nvSpPr>
        <p:spPr>
          <a:xfrm>
            <a:off x="7580582" y="3729768"/>
            <a:ext cx="429254" cy="510051"/>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32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16" name="Text Box 171">
            <a:extLst>
              <a:ext uri="{FF2B5EF4-FFF2-40B4-BE49-F238E27FC236}">
                <a16:creationId xmlns:a16="http://schemas.microsoft.com/office/drawing/2014/main" id="{4E8A23CF-FC31-4D09-AD04-7F0E15998AFA}"/>
              </a:ext>
            </a:extLst>
          </p:cNvPr>
          <p:cNvSpPr txBox="1"/>
          <p:nvPr/>
        </p:nvSpPr>
        <p:spPr>
          <a:xfrm>
            <a:off x="6801699" y="3729768"/>
            <a:ext cx="429254" cy="510051"/>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32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17" name="Text Box 171">
            <a:extLst>
              <a:ext uri="{FF2B5EF4-FFF2-40B4-BE49-F238E27FC236}">
                <a16:creationId xmlns:a16="http://schemas.microsoft.com/office/drawing/2014/main" id="{94F1A664-9836-4833-9A71-7E6BD7555B19}"/>
              </a:ext>
            </a:extLst>
          </p:cNvPr>
          <p:cNvSpPr txBox="1"/>
          <p:nvPr/>
        </p:nvSpPr>
        <p:spPr>
          <a:xfrm>
            <a:off x="6277524" y="3775793"/>
            <a:ext cx="429254" cy="510051"/>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32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18" name="Text Box 171">
            <a:extLst>
              <a:ext uri="{FF2B5EF4-FFF2-40B4-BE49-F238E27FC236}">
                <a16:creationId xmlns:a16="http://schemas.microsoft.com/office/drawing/2014/main" id="{2A74F35E-A9A2-4AE9-BA89-A4B35F162226}"/>
              </a:ext>
            </a:extLst>
          </p:cNvPr>
          <p:cNvSpPr txBox="1"/>
          <p:nvPr/>
        </p:nvSpPr>
        <p:spPr>
          <a:xfrm>
            <a:off x="5597028" y="3801337"/>
            <a:ext cx="429254" cy="510051"/>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32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22" name="Text Box 171">
            <a:extLst>
              <a:ext uri="{FF2B5EF4-FFF2-40B4-BE49-F238E27FC236}">
                <a16:creationId xmlns:a16="http://schemas.microsoft.com/office/drawing/2014/main" id="{B2461B42-9BFC-4A34-9480-3C1389AC290B}"/>
              </a:ext>
            </a:extLst>
          </p:cNvPr>
          <p:cNvSpPr txBox="1"/>
          <p:nvPr/>
        </p:nvSpPr>
        <p:spPr>
          <a:xfrm>
            <a:off x="8817415" y="1910264"/>
            <a:ext cx="429254" cy="510051"/>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32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23" name="Text Box 171">
            <a:extLst>
              <a:ext uri="{FF2B5EF4-FFF2-40B4-BE49-F238E27FC236}">
                <a16:creationId xmlns:a16="http://schemas.microsoft.com/office/drawing/2014/main" id="{21EC859A-5660-4346-9992-A65A652E8C16}"/>
              </a:ext>
            </a:extLst>
          </p:cNvPr>
          <p:cNvSpPr txBox="1"/>
          <p:nvPr/>
        </p:nvSpPr>
        <p:spPr>
          <a:xfrm>
            <a:off x="8199678" y="1914329"/>
            <a:ext cx="429254" cy="510051"/>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32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4" name="מלבן 3">
            <a:extLst>
              <a:ext uri="{FF2B5EF4-FFF2-40B4-BE49-F238E27FC236}">
                <a16:creationId xmlns:a16="http://schemas.microsoft.com/office/drawing/2014/main" id="{3542430D-179A-4632-B8C3-69512DB5E1ED}"/>
              </a:ext>
            </a:extLst>
          </p:cNvPr>
          <p:cNvSpPr/>
          <p:nvPr/>
        </p:nvSpPr>
        <p:spPr>
          <a:xfrm>
            <a:off x="9411726" y="2091233"/>
            <a:ext cx="508561" cy="147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TextBox 2">
            <a:extLst>
              <a:ext uri="{FF2B5EF4-FFF2-40B4-BE49-F238E27FC236}">
                <a16:creationId xmlns:a16="http://schemas.microsoft.com/office/drawing/2014/main" id="{C566DAE0-909F-411C-91FA-241488961886}"/>
              </a:ext>
            </a:extLst>
          </p:cNvPr>
          <p:cNvSpPr txBox="1"/>
          <p:nvPr/>
        </p:nvSpPr>
        <p:spPr>
          <a:xfrm>
            <a:off x="3819525" y="2169355"/>
            <a:ext cx="1181100" cy="646331"/>
          </a:xfrm>
          <a:prstGeom prst="rect">
            <a:avLst/>
          </a:prstGeom>
          <a:noFill/>
        </p:spPr>
        <p:txBody>
          <a:bodyPr wrap="square" rtlCol="1">
            <a:spAutoFit/>
          </a:bodyPr>
          <a:lstStyle/>
          <a:p>
            <a:r>
              <a:rPr lang="en-US" i="1" dirty="0"/>
              <a:t>E. coli</a:t>
            </a:r>
          </a:p>
          <a:p>
            <a:r>
              <a:rPr lang="en-US" dirty="0"/>
              <a:t>N=197*</a:t>
            </a:r>
            <a:endParaRPr lang="he-IL" dirty="0"/>
          </a:p>
        </p:txBody>
      </p:sp>
      <p:sp>
        <p:nvSpPr>
          <p:cNvPr id="24" name="TextBox 23">
            <a:extLst>
              <a:ext uri="{FF2B5EF4-FFF2-40B4-BE49-F238E27FC236}">
                <a16:creationId xmlns:a16="http://schemas.microsoft.com/office/drawing/2014/main" id="{4C8A2587-6EDC-4E2B-BA96-76E3DF0F45EC}"/>
              </a:ext>
            </a:extLst>
          </p:cNvPr>
          <p:cNvSpPr txBox="1"/>
          <p:nvPr/>
        </p:nvSpPr>
        <p:spPr>
          <a:xfrm>
            <a:off x="3819525" y="3870825"/>
            <a:ext cx="1181100" cy="646331"/>
          </a:xfrm>
          <a:prstGeom prst="rect">
            <a:avLst/>
          </a:prstGeom>
          <a:noFill/>
        </p:spPr>
        <p:txBody>
          <a:bodyPr wrap="square" rtlCol="1">
            <a:spAutoFit/>
          </a:bodyPr>
          <a:lstStyle/>
          <a:p>
            <a:r>
              <a:rPr lang="en-US" i="1" dirty="0"/>
              <a:t>B. subtilis</a:t>
            </a:r>
          </a:p>
          <a:p>
            <a:r>
              <a:rPr lang="en-US" dirty="0"/>
              <a:t>N=74*</a:t>
            </a:r>
            <a:endParaRPr lang="he-IL" dirty="0"/>
          </a:p>
        </p:txBody>
      </p:sp>
      <p:sp>
        <p:nvSpPr>
          <p:cNvPr id="21" name="Text Box 171">
            <a:extLst>
              <a:ext uri="{FF2B5EF4-FFF2-40B4-BE49-F238E27FC236}">
                <a16:creationId xmlns:a16="http://schemas.microsoft.com/office/drawing/2014/main" id="{79406B7A-0404-4C7A-A0D1-7E2C465105BD}"/>
              </a:ext>
            </a:extLst>
          </p:cNvPr>
          <p:cNvSpPr txBox="1"/>
          <p:nvPr/>
        </p:nvSpPr>
        <p:spPr>
          <a:xfrm>
            <a:off x="9411726" y="1869698"/>
            <a:ext cx="429254" cy="510051"/>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32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25" name="מלבן 24">
            <a:extLst>
              <a:ext uri="{FF2B5EF4-FFF2-40B4-BE49-F238E27FC236}">
                <a16:creationId xmlns:a16="http://schemas.microsoft.com/office/drawing/2014/main" id="{CD431626-BB23-44A0-A226-1A9685A26440}"/>
              </a:ext>
            </a:extLst>
          </p:cNvPr>
          <p:cNvSpPr/>
          <p:nvPr/>
        </p:nvSpPr>
        <p:spPr>
          <a:xfrm>
            <a:off x="9411726" y="3804524"/>
            <a:ext cx="508561" cy="147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334097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B8234EA-2776-4E40-B9D8-DF7D9DADA15E}"/>
              </a:ext>
            </a:extLst>
          </p:cNvPr>
          <p:cNvSpPr>
            <a:spLocks noGrp="1"/>
          </p:cNvSpPr>
          <p:nvPr>
            <p:ph type="title"/>
          </p:nvPr>
        </p:nvSpPr>
        <p:spPr/>
        <p:txBody>
          <a:bodyPr/>
          <a:lstStyle/>
          <a:p>
            <a:r>
              <a:rPr lang="he-IL" dirty="0"/>
              <a:t>סיכום ביניים</a:t>
            </a:r>
          </a:p>
        </p:txBody>
      </p:sp>
      <p:sp>
        <p:nvSpPr>
          <p:cNvPr id="3" name="מציין מיקום תוכן 2">
            <a:extLst>
              <a:ext uri="{FF2B5EF4-FFF2-40B4-BE49-F238E27FC236}">
                <a16:creationId xmlns:a16="http://schemas.microsoft.com/office/drawing/2014/main" id="{9695D23A-1A6C-4523-AA26-DA27D9BA4CCA}"/>
              </a:ext>
            </a:extLst>
          </p:cNvPr>
          <p:cNvSpPr>
            <a:spLocks noGrp="1"/>
          </p:cNvSpPr>
          <p:nvPr>
            <p:ph idx="1"/>
          </p:nvPr>
        </p:nvSpPr>
        <p:spPr/>
        <p:txBody>
          <a:bodyPr/>
          <a:lstStyle/>
          <a:p>
            <a:r>
              <a:rPr lang="he-IL" dirty="0" err="1"/>
              <a:t>בספקטרוסקופיית</a:t>
            </a:r>
            <a:r>
              <a:rPr lang="he-IL" dirty="0"/>
              <a:t> </a:t>
            </a:r>
            <a:r>
              <a:rPr lang="he-IL" dirty="0" err="1"/>
              <a:t>ראמאן</a:t>
            </a:r>
            <a:r>
              <a:rPr lang="he-IL" dirty="0"/>
              <a:t> ברזולוציה נמוכה לא נמצאה טביעת אצבע ספקטרלית באופן הנראה לעין</a:t>
            </a:r>
          </a:p>
          <a:p>
            <a:r>
              <a:rPr lang="he-IL" dirty="0"/>
              <a:t>שימוש במודל </a:t>
            </a:r>
            <a:r>
              <a:rPr lang="en-US" dirty="0"/>
              <a:t>PLS</a:t>
            </a:r>
            <a:r>
              <a:rPr lang="he-IL" dirty="0"/>
              <a:t> הצליח להבחין בחיידקים</a:t>
            </a:r>
          </a:p>
          <a:p>
            <a:pPr lvl="1"/>
            <a:r>
              <a:rPr lang="en-US" i="1" dirty="0"/>
              <a:t>E. coli</a:t>
            </a:r>
            <a:r>
              <a:rPr lang="he-IL" i="1" dirty="0"/>
              <a:t> </a:t>
            </a:r>
            <a:r>
              <a:rPr lang="he-IL" dirty="0"/>
              <a:t>בריכוז 10</a:t>
            </a:r>
            <a:r>
              <a:rPr lang="he-IL" baseline="30000" dirty="0"/>
              <a:t>6</a:t>
            </a:r>
            <a:r>
              <a:rPr lang="he-IL" dirty="0"/>
              <a:t> </a:t>
            </a:r>
            <a:r>
              <a:rPr lang="en-US" dirty="0"/>
              <a:t>CFU/ml</a:t>
            </a:r>
            <a:endParaRPr lang="he-IL" dirty="0"/>
          </a:p>
          <a:p>
            <a:pPr lvl="1"/>
            <a:r>
              <a:rPr lang="en-US" i="1" dirty="0"/>
              <a:t>B. subtilis</a:t>
            </a:r>
            <a:r>
              <a:rPr lang="he-IL" i="1" dirty="0"/>
              <a:t> </a:t>
            </a:r>
            <a:r>
              <a:rPr lang="he-IL" dirty="0"/>
              <a:t>בריכוז 100 </a:t>
            </a:r>
            <a:r>
              <a:rPr lang="en-US" dirty="0"/>
              <a:t>CFU/ml</a:t>
            </a:r>
          </a:p>
          <a:p>
            <a:pPr marL="457200" lvl="1" indent="0">
              <a:buNone/>
            </a:pPr>
            <a:endParaRPr lang="he-IL" dirty="0"/>
          </a:p>
          <a:p>
            <a:pPr marL="457200" lvl="1" indent="0">
              <a:buNone/>
            </a:pPr>
            <a:endParaRPr lang="he-IL" dirty="0"/>
          </a:p>
          <a:p>
            <a:pPr marL="0" indent="0" algn="ctr">
              <a:buNone/>
            </a:pPr>
            <a:r>
              <a:rPr lang="he-IL" sz="2800" dirty="0"/>
              <a:t>ספקטרוסקופיית </a:t>
            </a:r>
            <a:r>
              <a:rPr lang="he-IL" sz="2800" dirty="0" err="1"/>
              <a:t>ראמאן</a:t>
            </a:r>
            <a:r>
              <a:rPr lang="he-IL" sz="2800" dirty="0"/>
              <a:t> ברזולוציה נמוכה בעלת יכולת חלקית בלבד לגילוי חיידקים במים</a:t>
            </a:r>
          </a:p>
          <a:p>
            <a:pPr lvl="1"/>
            <a:endParaRPr lang="he-IL" dirty="0"/>
          </a:p>
        </p:txBody>
      </p:sp>
    </p:spTree>
    <p:extLst>
      <p:ext uri="{BB962C8B-B14F-4D97-AF65-F5344CB8AC3E}">
        <p14:creationId xmlns:p14="http://schemas.microsoft.com/office/powerpoint/2010/main" val="183658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EFDD59A-051D-409F-8045-A0342053833A}"/>
              </a:ext>
            </a:extLst>
          </p:cNvPr>
          <p:cNvSpPr>
            <a:spLocks noGrp="1"/>
          </p:cNvSpPr>
          <p:nvPr>
            <p:ph type="title"/>
          </p:nvPr>
        </p:nvSpPr>
        <p:spPr/>
        <p:txBody>
          <a:bodyPr/>
          <a:lstStyle/>
          <a:p>
            <a:r>
              <a:rPr lang="he-IL" dirty="0"/>
              <a:t>ספקטרוסקופיית </a:t>
            </a:r>
            <a:r>
              <a:rPr lang="he-IL" dirty="0" err="1"/>
              <a:t>פלורסנציה</a:t>
            </a:r>
            <a:endParaRPr lang="he-IL" dirty="0"/>
          </a:p>
        </p:txBody>
      </p:sp>
      <p:pic>
        <p:nvPicPr>
          <p:cNvPr id="17" name="Picture 2" descr="×ª××¦××ª ×ª××× × ×¢×××¨ âªjablonsky fluorescenceâ¬â">
            <a:extLst>
              <a:ext uri="{FF2B5EF4-FFF2-40B4-BE49-F238E27FC236}">
                <a16:creationId xmlns:a16="http://schemas.microsoft.com/office/drawing/2014/main" id="{6C769D9F-DE30-4962-BF56-CA0E79499128}"/>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6300537" y="4199510"/>
            <a:ext cx="5334000" cy="2658490"/>
          </a:xfrm>
          <a:prstGeom prst="rect">
            <a:avLst/>
          </a:prstGeom>
          <a:noFill/>
          <a:extLst>
            <a:ext uri="{909E8E84-426E-40DD-AFC4-6F175D3DCCD1}">
              <a14:hiddenFill xmlns:a14="http://schemas.microsoft.com/office/drawing/2010/main">
                <a:solidFill>
                  <a:srgbClr val="FFFFFF"/>
                </a:solidFill>
              </a14:hiddenFill>
            </a:ext>
          </a:extLst>
        </p:spPr>
      </p:pic>
      <p:sp>
        <p:nvSpPr>
          <p:cNvPr id="12" name="מציין מיקום תוכן 11">
            <a:extLst>
              <a:ext uri="{FF2B5EF4-FFF2-40B4-BE49-F238E27FC236}">
                <a16:creationId xmlns:a16="http://schemas.microsoft.com/office/drawing/2014/main" id="{66BBCBEB-F2F1-4CE8-9C88-2563DA128A5A}"/>
              </a:ext>
            </a:extLst>
          </p:cNvPr>
          <p:cNvSpPr>
            <a:spLocks noGrp="1"/>
          </p:cNvSpPr>
          <p:nvPr>
            <p:ph sz="half" idx="2"/>
          </p:nvPr>
        </p:nvSpPr>
        <p:spPr>
          <a:xfrm>
            <a:off x="258165" y="1963207"/>
            <a:ext cx="11248035" cy="2658490"/>
          </a:xfrm>
        </p:spPr>
        <p:txBody>
          <a:bodyPr/>
          <a:lstStyle/>
          <a:p>
            <a:r>
              <a:rPr lang="he-IL" dirty="0"/>
              <a:t>מתבססת על בליעת אור, המלווה במעברי אנרגיה תוך-מולקולריים ופליטת אור באורך גל שונה</a:t>
            </a:r>
          </a:p>
          <a:p>
            <a:r>
              <a:rPr lang="he-IL" dirty="0"/>
              <a:t>מולקולות פלורסנטיות כוללות לרוב קבוצות ארומטיות, היות ואלה מאפשרות את מעברי האנרגיה</a:t>
            </a:r>
          </a:p>
          <a:p>
            <a:r>
              <a:rPr lang="he-IL" dirty="0"/>
              <a:t>לדוגמה, </a:t>
            </a:r>
            <a:r>
              <a:rPr lang="en-US" dirty="0"/>
              <a:t>Tryptophan-Like Fluorescence</a:t>
            </a:r>
            <a:r>
              <a:rPr lang="he-IL" dirty="0"/>
              <a:t> נובעת מח. אמינו </a:t>
            </a:r>
            <a:r>
              <a:rPr lang="he-IL" dirty="0" err="1"/>
              <a:t>טריפטופאן</a:t>
            </a:r>
            <a:endParaRPr lang="he-IL" dirty="0"/>
          </a:p>
        </p:txBody>
      </p:sp>
      <p:pic>
        <p:nvPicPr>
          <p:cNvPr id="1026" name="Picture 2" descr="×ª××¦××ª ×ª××× × ×¢×××¨ âªtryptophanâ¬â">
            <a:extLst>
              <a:ext uri="{FF2B5EF4-FFF2-40B4-BE49-F238E27FC236}">
                <a16:creationId xmlns:a16="http://schemas.microsoft.com/office/drawing/2014/main" id="{B4EF137C-2E24-49A7-A6FE-6AA8C58CA2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9402" y="4578954"/>
            <a:ext cx="4231840" cy="193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053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קבוצה 13">
            <a:extLst>
              <a:ext uri="{FF2B5EF4-FFF2-40B4-BE49-F238E27FC236}">
                <a16:creationId xmlns:a16="http://schemas.microsoft.com/office/drawing/2014/main" id="{49152EE3-05BD-4264-A39E-7A8854F4EB98}"/>
              </a:ext>
            </a:extLst>
          </p:cNvPr>
          <p:cNvGrpSpPr/>
          <p:nvPr/>
        </p:nvGrpSpPr>
        <p:grpSpPr>
          <a:xfrm>
            <a:off x="2293302" y="1857165"/>
            <a:ext cx="8906018" cy="4701901"/>
            <a:chOff x="2293302" y="1857165"/>
            <a:chExt cx="8906018" cy="4701901"/>
          </a:xfrm>
        </p:grpSpPr>
        <p:pic>
          <p:nvPicPr>
            <p:cNvPr id="10" name="תמונה 9">
              <a:extLst>
                <a:ext uri="{FF2B5EF4-FFF2-40B4-BE49-F238E27FC236}">
                  <a16:creationId xmlns:a16="http://schemas.microsoft.com/office/drawing/2014/main" id="{3B0BFC91-FA9F-4F11-8D44-FBCF352AE694}"/>
                </a:ext>
              </a:extLst>
            </p:cNvPr>
            <p:cNvPicPr>
              <a:picLocks noChangeAspect="1"/>
            </p:cNvPicPr>
            <p:nvPr/>
          </p:nvPicPr>
          <p:blipFill>
            <a:blip r:embed="rId3"/>
            <a:stretch>
              <a:fillRect/>
            </a:stretch>
          </p:blipFill>
          <p:spPr>
            <a:xfrm>
              <a:off x="2293302" y="1857165"/>
              <a:ext cx="8906018" cy="4701901"/>
            </a:xfrm>
            <a:prstGeom prst="rect">
              <a:avLst/>
            </a:prstGeom>
          </p:spPr>
        </p:pic>
        <p:sp>
          <p:nvSpPr>
            <p:cNvPr id="12" name="TextBox 11">
              <a:extLst>
                <a:ext uri="{FF2B5EF4-FFF2-40B4-BE49-F238E27FC236}">
                  <a16:creationId xmlns:a16="http://schemas.microsoft.com/office/drawing/2014/main" id="{FA8BDECF-C96A-497C-9A5E-D0AB237FB501}"/>
                </a:ext>
              </a:extLst>
            </p:cNvPr>
            <p:cNvSpPr txBox="1"/>
            <p:nvPr/>
          </p:nvSpPr>
          <p:spPr>
            <a:xfrm>
              <a:off x="2895600" y="2705100"/>
              <a:ext cx="2314575" cy="369332"/>
            </a:xfrm>
            <a:prstGeom prst="rect">
              <a:avLst/>
            </a:prstGeom>
            <a:noFill/>
          </p:spPr>
          <p:txBody>
            <a:bodyPr wrap="square" rtlCol="1">
              <a:spAutoFit/>
            </a:bodyPr>
            <a:lstStyle/>
            <a:p>
              <a:r>
                <a:rPr lang="en-US" dirty="0"/>
                <a:t>Water</a:t>
              </a:r>
              <a:endParaRPr lang="he-IL" dirty="0"/>
            </a:p>
          </p:txBody>
        </p:sp>
      </p:grpSp>
      <p:sp>
        <p:nvSpPr>
          <p:cNvPr id="2" name="כותרת 1">
            <a:extLst>
              <a:ext uri="{FF2B5EF4-FFF2-40B4-BE49-F238E27FC236}">
                <a16:creationId xmlns:a16="http://schemas.microsoft.com/office/drawing/2014/main" id="{894F27E8-6DD6-4FEF-B685-FF9752A58B1B}"/>
              </a:ext>
            </a:extLst>
          </p:cNvPr>
          <p:cNvSpPr>
            <a:spLocks noGrp="1"/>
          </p:cNvSpPr>
          <p:nvPr>
            <p:ph type="title"/>
          </p:nvPr>
        </p:nvSpPr>
        <p:spPr/>
        <p:txBody>
          <a:bodyPr/>
          <a:lstStyle/>
          <a:p>
            <a:r>
              <a:rPr lang="he-IL" dirty="0"/>
              <a:t>תוצאות ראשוניות - </a:t>
            </a:r>
            <a:r>
              <a:rPr lang="he-IL" dirty="0" err="1"/>
              <a:t>פלורסנציה</a:t>
            </a:r>
            <a:endParaRPr lang="he-IL" dirty="0"/>
          </a:p>
        </p:txBody>
      </p:sp>
      <p:pic>
        <p:nvPicPr>
          <p:cNvPr id="11" name="תמונה 10">
            <a:extLst>
              <a:ext uri="{FF2B5EF4-FFF2-40B4-BE49-F238E27FC236}">
                <a16:creationId xmlns:a16="http://schemas.microsoft.com/office/drawing/2014/main" id="{6D3108DB-ADF9-4022-B22C-8F5288A56822}"/>
              </a:ext>
            </a:extLst>
          </p:cNvPr>
          <p:cNvPicPr>
            <a:picLocks noChangeAspect="1"/>
          </p:cNvPicPr>
          <p:nvPr/>
        </p:nvPicPr>
        <p:blipFill>
          <a:blip r:embed="rId4"/>
          <a:stretch>
            <a:fillRect/>
          </a:stretch>
        </p:blipFill>
        <p:spPr>
          <a:xfrm>
            <a:off x="2293302" y="1857165"/>
            <a:ext cx="8906400" cy="4702103"/>
          </a:xfrm>
          <a:prstGeom prst="rect">
            <a:avLst/>
          </a:prstGeom>
        </p:spPr>
      </p:pic>
      <p:grpSp>
        <p:nvGrpSpPr>
          <p:cNvPr id="7" name="קבוצה 6">
            <a:extLst>
              <a:ext uri="{FF2B5EF4-FFF2-40B4-BE49-F238E27FC236}">
                <a16:creationId xmlns:a16="http://schemas.microsoft.com/office/drawing/2014/main" id="{A4060E67-1102-473D-BCD1-435F2CD611FC}"/>
              </a:ext>
            </a:extLst>
          </p:cNvPr>
          <p:cNvGrpSpPr/>
          <p:nvPr/>
        </p:nvGrpSpPr>
        <p:grpSpPr>
          <a:xfrm>
            <a:off x="7280932" y="2489092"/>
            <a:ext cx="3994779" cy="2590875"/>
            <a:chOff x="9750803" y="1931776"/>
            <a:chExt cx="3994779" cy="2590875"/>
          </a:xfrm>
        </p:grpSpPr>
        <p:pic>
          <p:nvPicPr>
            <p:cNvPr id="6" name="Picture 8" descr="×ª××× × ×§×©××¨×">
              <a:extLst>
                <a:ext uri="{FF2B5EF4-FFF2-40B4-BE49-F238E27FC236}">
                  <a16:creationId xmlns:a16="http://schemas.microsoft.com/office/drawing/2014/main" id="{DBA8996D-C6A0-46C5-A900-5EDD9A351E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0803" y="4057994"/>
              <a:ext cx="388598" cy="388598"/>
            </a:xfrm>
            <a:prstGeom prst="rect">
              <a:avLst/>
            </a:prstGeom>
            <a:noFill/>
            <a:extLst>
              <a:ext uri="{909E8E84-426E-40DD-AFC4-6F175D3DCCD1}">
                <a14:hiddenFill xmlns:a14="http://schemas.microsoft.com/office/drawing/2010/main">
                  <a:solidFill>
                    <a:srgbClr val="FFFFFF"/>
                  </a:solidFill>
                </a14:hiddenFill>
              </a:ext>
            </a:extLst>
          </p:spPr>
        </p:pic>
        <p:sp>
          <p:nvSpPr>
            <p:cNvPr id="8" name="בועת דיבור: מלבן עם פינות מעוגלות 7">
              <a:extLst>
                <a:ext uri="{FF2B5EF4-FFF2-40B4-BE49-F238E27FC236}">
                  <a16:creationId xmlns:a16="http://schemas.microsoft.com/office/drawing/2014/main" id="{FC02354F-3BBF-4FAD-AA90-249DA35A130F}"/>
                </a:ext>
              </a:extLst>
            </p:cNvPr>
            <p:cNvSpPr/>
            <p:nvPr/>
          </p:nvSpPr>
          <p:spPr>
            <a:xfrm>
              <a:off x="11431007" y="1931776"/>
              <a:ext cx="2314575" cy="2590875"/>
            </a:xfrm>
            <a:prstGeom prst="wedgeRoundRectCallout">
              <a:avLst>
                <a:gd name="adj1" fmla="val -113756"/>
                <a:gd name="adj2" fmla="val 39684"/>
                <a:gd name="adj3" fmla="val 1666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r>
                <a:rPr lang="he-IL" dirty="0">
                  <a:solidFill>
                    <a:sysClr val="windowText" lastClr="000000"/>
                  </a:solidFill>
                  <a:latin typeface="Calibri Light" panose="020F0302020204030204" pitchFamily="34" charset="0"/>
                  <a:cs typeface="Calibri Light" panose="020F0302020204030204" pitchFamily="34" charset="0"/>
                </a:rPr>
                <a:t>עירור: </a:t>
              </a:r>
              <a:r>
                <a:rPr lang="en-US" dirty="0">
                  <a:solidFill>
                    <a:sysClr val="windowText" lastClr="000000"/>
                  </a:solidFill>
                  <a:latin typeface="Calibri Light" panose="020F0302020204030204" pitchFamily="34" charset="0"/>
                  <a:cs typeface="Calibri Light" panose="020F0302020204030204" pitchFamily="34" charset="0"/>
                </a:rPr>
                <a:t>275nm</a:t>
              </a:r>
              <a:endParaRPr lang="he-IL" dirty="0">
                <a:solidFill>
                  <a:sysClr val="windowText" lastClr="000000"/>
                </a:solidFill>
                <a:latin typeface="Calibri Light" panose="020F0302020204030204" pitchFamily="34" charset="0"/>
                <a:cs typeface="Calibri Light" panose="020F0302020204030204" pitchFamily="34" charset="0"/>
              </a:endParaRPr>
            </a:p>
            <a:p>
              <a:pPr algn="ctr" rtl="1"/>
              <a:r>
                <a:rPr lang="he-IL" dirty="0">
                  <a:solidFill>
                    <a:sysClr val="windowText" lastClr="000000"/>
                  </a:solidFill>
                  <a:latin typeface="Calibri Light" panose="020F0302020204030204" pitchFamily="34" charset="0"/>
                  <a:cs typeface="Calibri Light" panose="020F0302020204030204" pitchFamily="34" charset="0"/>
                </a:rPr>
                <a:t>פליטה: </a:t>
              </a:r>
              <a:r>
                <a:rPr lang="en-US" dirty="0">
                  <a:solidFill>
                    <a:sysClr val="windowText" lastClr="000000"/>
                  </a:solidFill>
                  <a:latin typeface="Calibri Light" panose="020F0302020204030204" pitchFamily="34" charset="0"/>
                  <a:cs typeface="Calibri Light" panose="020F0302020204030204" pitchFamily="34" charset="0"/>
                </a:rPr>
                <a:t>362nm</a:t>
              </a:r>
              <a:endParaRPr lang="he-IL" dirty="0">
                <a:solidFill>
                  <a:sysClr val="windowText" lastClr="000000"/>
                </a:solidFill>
                <a:latin typeface="Calibri Light" panose="020F0302020204030204" pitchFamily="34" charset="0"/>
                <a:cs typeface="Calibri Light" panose="020F0302020204030204" pitchFamily="34" charset="0"/>
              </a:endParaRPr>
            </a:p>
            <a:p>
              <a:pPr algn="ctr"/>
              <a:endParaRPr lang="he-IL" dirty="0">
                <a:solidFill>
                  <a:sysClr val="windowText" lastClr="000000"/>
                </a:solidFill>
                <a:latin typeface="Calibri Light" panose="020F0302020204030204" pitchFamily="34" charset="0"/>
                <a:cs typeface="Calibri Light" panose="020F0302020204030204" pitchFamily="34" charset="0"/>
              </a:endParaRPr>
            </a:p>
            <a:p>
              <a:pPr algn="ctr"/>
              <a:r>
                <a:rPr lang="he-IL" dirty="0">
                  <a:solidFill>
                    <a:sysClr val="windowText" lastClr="000000"/>
                  </a:solidFill>
                  <a:latin typeface="Calibri Light" panose="020F0302020204030204" pitchFamily="34" charset="0"/>
                  <a:cs typeface="Calibri Light" panose="020F0302020204030204" pitchFamily="34" charset="0"/>
                </a:rPr>
                <a:t>שיא </a:t>
              </a:r>
              <a:r>
                <a:rPr lang="he-IL" dirty="0" err="1">
                  <a:solidFill>
                    <a:sysClr val="windowText" lastClr="000000"/>
                  </a:solidFill>
                  <a:latin typeface="Calibri Light" panose="020F0302020204030204" pitchFamily="34" charset="0"/>
                  <a:cs typeface="Calibri Light" panose="020F0302020204030204" pitchFamily="34" charset="0"/>
                </a:rPr>
                <a:t>הפלורסנציה</a:t>
              </a:r>
              <a:r>
                <a:rPr lang="he-IL" dirty="0">
                  <a:solidFill>
                    <a:sysClr val="windowText" lastClr="000000"/>
                  </a:solidFill>
                  <a:latin typeface="Calibri Light" panose="020F0302020204030204" pitchFamily="34" charset="0"/>
                  <a:cs typeface="Calibri Light" panose="020F0302020204030204" pitchFamily="34" charset="0"/>
                </a:rPr>
                <a:t> של טריפטופן חופשי</a:t>
              </a:r>
              <a:endParaRPr lang="en-US" dirty="0">
                <a:solidFill>
                  <a:sysClr val="windowText" lastClr="000000"/>
                </a:solidFill>
                <a:latin typeface="Calibri Light" panose="020F0302020204030204" pitchFamily="34" charset="0"/>
                <a:cs typeface="Calibri Light" panose="020F0302020204030204" pitchFamily="34" charset="0"/>
              </a:endParaRPr>
            </a:p>
          </p:txBody>
        </p:sp>
      </p:grpSp>
      <p:sp>
        <p:nvSpPr>
          <p:cNvPr id="13" name="TextBox 12">
            <a:extLst>
              <a:ext uri="{FF2B5EF4-FFF2-40B4-BE49-F238E27FC236}">
                <a16:creationId xmlns:a16="http://schemas.microsoft.com/office/drawing/2014/main" id="{D97B8AD5-8211-4F13-9C1B-98C25A3DCAAD}"/>
              </a:ext>
            </a:extLst>
          </p:cNvPr>
          <p:cNvSpPr txBox="1"/>
          <p:nvPr/>
        </p:nvSpPr>
        <p:spPr>
          <a:xfrm>
            <a:off x="2895600" y="2711271"/>
            <a:ext cx="2314575" cy="338554"/>
          </a:xfrm>
          <a:prstGeom prst="rect">
            <a:avLst/>
          </a:prstGeom>
          <a:noFill/>
        </p:spPr>
        <p:txBody>
          <a:bodyPr wrap="square" rtlCol="1">
            <a:spAutoFit/>
          </a:bodyPr>
          <a:lstStyle/>
          <a:p>
            <a:r>
              <a:rPr lang="en-US" sz="1600" i="1" dirty="0"/>
              <a:t>E. coli</a:t>
            </a:r>
            <a:r>
              <a:rPr lang="en-US" sz="1600" dirty="0"/>
              <a:t> 10</a:t>
            </a:r>
            <a:r>
              <a:rPr lang="en-US" sz="1600" baseline="30000" dirty="0"/>
              <a:t>5</a:t>
            </a:r>
            <a:r>
              <a:rPr lang="en-US" sz="1600" dirty="0"/>
              <a:t> CFU/ml</a:t>
            </a:r>
            <a:endParaRPr lang="he-IL" sz="1600" dirty="0"/>
          </a:p>
        </p:txBody>
      </p:sp>
      <p:pic>
        <p:nvPicPr>
          <p:cNvPr id="2050" name="Picture 2" descr="×ª××¦××ª ×ª××× × ×¢×××¨ âªstopwatch clipartâ¬â">
            <a:extLst>
              <a:ext uri="{FF2B5EF4-FFF2-40B4-BE49-F238E27FC236}">
                <a16:creationId xmlns:a16="http://schemas.microsoft.com/office/drawing/2014/main" id="{DC012259-B117-4B23-93FB-766E37DA18CA}"/>
              </a:ext>
            </a:extLst>
          </p:cNvPr>
          <p:cNvPicPr>
            <a:picLocks noChangeAspect="1" noChangeArrowheads="1"/>
          </p:cNvPicPr>
          <p:nvPr/>
        </p:nvPicPr>
        <p:blipFill>
          <a:blip r:embed="rId6">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53765" y="1766332"/>
            <a:ext cx="2139155" cy="12834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7E38D2-0468-4AF0-8CCB-8BD0788F2CEB}"/>
              </a:ext>
            </a:extLst>
          </p:cNvPr>
          <p:cNvSpPr txBox="1"/>
          <p:nvPr/>
        </p:nvSpPr>
        <p:spPr>
          <a:xfrm>
            <a:off x="301450" y="3074432"/>
            <a:ext cx="1685353" cy="369332"/>
          </a:xfrm>
          <a:prstGeom prst="rect">
            <a:avLst/>
          </a:prstGeom>
          <a:noFill/>
        </p:spPr>
        <p:txBody>
          <a:bodyPr wrap="square" rtlCol="1">
            <a:spAutoFit/>
          </a:bodyPr>
          <a:lstStyle/>
          <a:p>
            <a:pPr algn="ctr"/>
            <a:r>
              <a:rPr lang="he-IL" dirty="0"/>
              <a:t>פחות מ-3 דקות</a:t>
            </a:r>
          </a:p>
        </p:txBody>
      </p:sp>
    </p:spTree>
    <p:extLst>
      <p:ext uri="{BB962C8B-B14F-4D97-AF65-F5344CB8AC3E}">
        <p14:creationId xmlns:p14="http://schemas.microsoft.com/office/powerpoint/2010/main" val="166280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96FF995-4DBC-4781-80BF-22A58CAE5B85}"/>
              </a:ext>
            </a:extLst>
          </p:cNvPr>
          <p:cNvSpPr>
            <a:spLocks noGrp="1"/>
          </p:cNvSpPr>
          <p:nvPr>
            <p:ph type="title"/>
          </p:nvPr>
        </p:nvSpPr>
        <p:spPr/>
        <p:txBody>
          <a:bodyPr/>
          <a:lstStyle/>
          <a:p>
            <a:r>
              <a:rPr lang="he-IL" dirty="0"/>
              <a:t>תוצאות ראשוניות - </a:t>
            </a:r>
            <a:r>
              <a:rPr lang="he-IL" dirty="0" err="1"/>
              <a:t>פלורסנציה</a:t>
            </a:r>
            <a:endParaRPr lang="he-IL" dirty="0"/>
          </a:p>
        </p:txBody>
      </p:sp>
      <p:grpSp>
        <p:nvGrpSpPr>
          <p:cNvPr id="5" name="Group 161">
            <a:extLst>
              <a:ext uri="{FF2B5EF4-FFF2-40B4-BE49-F238E27FC236}">
                <a16:creationId xmlns:a16="http://schemas.microsoft.com/office/drawing/2014/main" id="{491C5246-2F6C-4178-98F0-DC058E608780}"/>
              </a:ext>
            </a:extLst>
          </p:cNvPr>
          <p:cNvGrpSpPr/>
          <p:nvPr/>
        </p:nvGrpSpPr>
        <p:grpSpPr>
          <a:xfrm>
            <a:off x="1790701" y="1484394"/>
            <a:ext cx="8610599" cy="4780683"/>
            <a:chOff x="-17260" y="-1115803"/>
            <a:chExt cx="5273416" cy="3616004"/>
          </a:xfrm>
        </p:grpSpPr>
        <p:pic>
          <p:nvPicPr>
            <p:cNvPr id="9" name="Picture 162">
              <a:extLst>
                <a:ext uri="{FF2B5EF4-FFF2-40B4-BE49-F238E27FC236}">
                  <a16:creationId xmlns:a16="http://schemas.microsoft.com/office/drawing/2014/main" id="{51234E24-32E2-4176-8244-CAFAD3439E33}"/>
                </a:ext>
              </a:extLst>
            </p:cNvPr>
            <p:cNvPicPr>
              <a:picLocks noChangeAspect="1"/>
            </p:cNvPicPr>
            <p:nvPr/>
          </p:nvPicPr>
          <p:blipFill rotWithShape="1">
            <a:blip r:embed="rId3">
              <a:extLst>
                <a:ext uri="{28A0092B-C50C-407E-A947-70E740481C1C}">
                  <a14:useLocalDpi xmlns:a14="http://schemas.microsoft.com/office/drawing/2010/main" val="0"/>
                </a:ext>
              </a:extLst>
            </a:blip>
            <a:srcRect t="7616" r="16" b="13"/>
            <a:stretch/>
          </p:blipFill>
          <p:spPr>
            <a:xfrm>
              <a:off x="-17260" y="-598737"/>
              <a:ext cx="5273416" cy="3098938"/>
            </a:xfrm>
            <a:prstGeom prst="rect">
              <a:avLst/>
            </a:prstGeom>
          </p:spPr>
        </p:pic>
        <p:grpSp>
          <p:nvGrpSpPr>
            <p:cNvPr id="11" name="Group 164">
              <a:extLst>
                <a:ext uri="{FF2B5EF4-FFF2-40B4-BE49-F238E27FC236}">
                  <a16:creationId xmlns:a16="http://schemas.microsoft.com/office/drawing/2014/main" id="{BB68C9F8-FDF2-434F-870D-C87B35EC61CA}"/>
                </a:ext>
              </a:extLst>
            </p:cNvPr>
            <p:cNvGrpSpPr/>
            <p:nvPr/>
          </p:nvGrpSpPr>
          <p:grpSpPr>
            <a:xfrm>
              <a:off x="1014431" y="-1115803"/>
              <a:ext cx="4187830" cy="2349829"/>
              <a:chOff x="1007185" y="-1020856"/>
              <a:chExt cx="4188139" cy="2350151"/>
            </a:xfrm>
          </p:grpSpPr>
          <p:sp>
            <p:nvSpPr>
              <p:cNvPr id="13" name="Text Box 165">
                <a:extLst>
                  <a:ext uri="{FF2B5EF4-FFF2-40B4-BE49-F238E27FC236}">
                    <a16:creationId xmlns:a16="http://schemas.microsoft.com/office/drawing/2014/main" id="{76AD3AA8-EB46-4B84-A59B-E991A8B3DB18}"/>
                  </a:ext>
                </a:extLst>
              </p:cNvPr>
              <p:cNvSpPr txBox="1"/>
              <p:nvPr/>
            </p:nvSpPr>
            <p:spPr>
              <a:xfrm>
                <a:off x="1458988" y="-586522"/>
                <a:ext cx="262909" cy="260386"/>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lnSpc>
                    <a:spcPct val="150000"/>
                  </a:lnSpc>
                  <a:spcBef>
                    <a:spcPts val="600"/>
                  </a:spcBef>
                  <a:spcAft>
                    <a:spcPts val="1000"/>
                  </a:spcAft>
                </a:pPr>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32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14" name="Text Box 166">
                <a:extLst>
                  <a:ext uri="{FF2B5EF4-FFF2-40B4-BE49-F238E27FC236}">
                    <a16:creationId xmlns:a16="http://schemas.microsoft.com/office/drawing/2014/main" id="{C03C18AE-7E4A-4BC0-B9C8-5BBE0E104B18}"/>
                  </a:ext>
                </a:extLst>
              </p:cNvPr>
              <p:cNvSpPr txBox="1"/>
              <p:nvPr/>
            </p:nvSpPr>
            <p:spPr>
              <a:xfrm>
                <a:off x="2838584" y="1068909"/>
                <a:ext cx="262909" cy="260386"/>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lnSpc>
                    <a:spcPct val="150000"/>
                  </a:lnSpc>
                  <a:spcBef>
                    <a:spcPts val="600"/>
                  </a:spcBef>
                  <a:spcAft>
                    <a:spcPts val="1000"/>
                  </a:spcAft>
                </a:pPr>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32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15" name="Text Box 167">
                <a:extLst>
                  <a:ext uri="{FF2B5EF4-FFF2-40B4-BE49-F238E27FC236}">
                    <a16:creationId xmlns:a16="http://schemas.microsoft.com/office/drawing/2014/main" id="{83B471A2-96A3-4263-899C-362D97A6A7E0}"/>
                  </a:ext>
                </a:extLst>
              </p:cNvPr>
              <p:cNvSpPr txBox="1"/>
              <p:nvPr/>
            </p:nvSpPr>
            <p:spPr>
              <a:xfrm>
                <a:off x="4932415" y="-1020856"/>
                <a:ext cx="262909" cy="260386"/>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lnSpc>
                    <a:spcPct val="150000"/>
                  </a:lnSpc>
                  <a:spcBef>
                    <a:spcPts val="600"/>
                  </a:spcBef>
                  <a:spcAft>
                    <a:spcPts val="1000"/>
                  </a:spcAft>
                </a:pPr>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44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16" name="Text Box 169">
                <a:extLst>
                  <a:ext uri="{FF2B5EF4-FFF2-40B4-BE49-F238E27FC236}">
                    <a16:creationId xmlns:a16="http://schemas.microsoft.com/office/drawing/2014/main" id="{8B930478-0228-4863-A4CE-74F5317F1C16}"/>
                  </a:ext>
                </a:extLst>
              </p:cNvPr>
              <p:cNvSpPr txBox="1"/>
              <p:nvPr/>
            </p:nvSpPr>
            <p:spPr>
              <a:xfrm>
                <a:off x="3079946" y="1062403"/>
                <a:ext cx="262909" cy="260386"/>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lnSpc>
                    <a:spcPct val="150000"/>
                  </a:lnSpc>
                  <a:spcBef>
                    <a:spcPts val="600"/>
                  </a:spcBef>
                  <a:spcAft>
                    <a:spcPts val="1000"/>
                  </a:spcAft>
                </a:pPr>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32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17" name="Text Box 170">
                <a:extLst>
                  <a:ext uri="{FF2B5EF4-FFF2-40B4-BE49-F238E27FC236}">
                    <a16:creationId xmlns:a16="http://schemas.microsoft.com/office/drawing/2014/main" id="{0F4153AB-E7D7-444B-897B-DE54ABA34CFD}"/>
                  </a:ext>
                </a:extLst>
              </p:cNvPr>
              <p:cNvSpPr txBox="1"/>
              <p:nvPr/>
            </p:nvSpPr>
            <p:spPr>
              <a:xfrm>
                <a:off x="1248547" y="930424"/>
                <a:ext cx="262909" cy="260386"/>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lnSpc>
                    <a:spcPct val="150000"/>
                  </a:lnSpc>
                  <a:spcBef>
                    <a:spcPts val="600"/>
                  </a:spcBef>
                  <a:spcAft>
                    <a:spcPts val="1000"/>
                  </a:spcAft>
                </a:pPr>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32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18" name="Text Box 171">
                <a:extLst>
                  <a:ext uri="{FF2B5EF4-FFF2-40B4-BE49-F238E27FC236}">
                    <a16:creationId xmlns:a16="http://schemas.microsoft.com/office/drawing/2014/main" id="{ADB95236-4A71-4714-86A1-50770E54A35C}"/>
                  </a:ext>
                </a:extLst>
              </p:cNvPr>
              <p:cNvSpPr txBox="1"/>
              <p:nvPr/>
            </p:nvSpPr>
            <p:spPr>
              <a:xfrm>
                <a:off x="1007185" y="938716"/>
                <a:ext cx="262909" cy="260386"/>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lnSpc>
                    <a:spcPct val="150000"/>
                  </a:lnSpc>
                  <a:spcBef>
                    <a:spcPts val="600"/>
                  </a:spcBef>
                  <a:spcAft>
                    <a:spcPts val="1000"/>
                  </a:spcAft>
                </a:pPr>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32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19" name="Text Box 172">
                <a:extLst>
                  <a:ext uri="{FF2B5EF4-FFF2-40B4-BE49-F238E27FC236}">
                    <a16:creationId xmlns:a16="http://schemas.microsoft.com/office/drawing/2014/main" id="{B1D31372-34CB-42B3-89DD-7637723AC00D}"/>
                  </a:ext>
                </a:extLst>
              </p:cNvPr>
              <p:cNvSpPr txBox="1"/>
              <p:nvPr/>
            </p:nvSpPr>
            <p:spPr>
              <a:xfrm>
                <a:off x="4688172" y="1060617"/>
                <a:ext cx="262909" cy="260386"/>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lnSpc>
                    <a:spcPct val="150000"/>
                  </a:lnSpc>
                  <a:spcBef>
                    <a:spcPts val="600"/>
                  </a:spcBef>
                  <a:spcAft>
                    <a:spcPts val="1000"/>
                  </a:spcAft>
                </a:pPr>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44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20" name="Text Box 173">
                <a:extLst>
                  <a:ext uri="{FF2B5EF4-FFF2-40B4-BE49-F238E27FC236}">
                    <a16:creationId xmlns:a16="http://schemas.microsoft.com/office/drawing/2014/main" id="{15153038-6D3B-45F2-A42C-21BA3AB3937A}"/>
                  </a:ext>
                </a:extLst>
              </p:cNvPr>
              <p:cNvSpPr txBox="1"/>
              <p:nvPr/>
            </p:nvSpPr>
            <p:spPr>
              <a:xfrm>
                <a:off x="4446810" y="1068909"/>
                <a:ext cx="262909" cy="260386"/>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lnSpc>
                    <a:spcPct val="150000"/>
                  </a:lnSpc>
                  <a:spcBef>
                    <a:spcPts val="600"/>
                  </a:spcBef>
                  <a:spcAft>
                    <a:spcPts val="1000"/>
                  </a:spcAft>
                </a:pPr>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44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grpSp>
      </p:grpSp>
      <p:sp>
        <p:nvSpPr>
          <p:cNvPr id="6" name="תיבת טקסט 105">
            <a:extLst>
              <a:ext uri="{FF2B5EF4-FFF2-40B4-BE49-F238E27FC236}">
                <a16:creationId xmlns:a16="http://schemas.microsoft.com/office/drawing/2014/main" id="{C0E6EA68-AD7A-4088-8FEB-77FA36FC0E16}"/>
              </a:ext>
            </a:extLst>
          </p:cNvPr>
          <p:cNvSpPr txBox="1"/>
          <p:nvPr/>
        </p:nvSpPr>
        <p:spPr>
          <a:xfrm>
            <a:off x="2335296" y="1816154"/>
            <a:ext cx="1539823" cy="432000"/>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spcAft>
                <a:spcPts val="0"/>
              </a:spcAft>
            </a:pPr>
            <a:r>
              <a:rPr lang="en-US" sz="2400" i="1" u="sng" dirty="0">
                <a:effectLst/>
                <a:latin typeface="David" panose="020E0502060401010101" pitchFamily="34" charset="-79"/>
                <a:ea typeface="Calibri" panose="020F0502020204030204" pitchFamily="34" charset="0"/>
                <a:cs typeface="David" panose="020E0502060401010101" pitchFamily="34" charset="-79"/>
              </a:rPr>
              <a:t>B. subtilis</a:t>
            </a:r>
            <a:endParaRPr lang="en-US" sz="2400" dirty="0">
              <a:effectLst/>
              <a:latin typeface="David" panose="020E0502060401010101" pitchFamily="34" charset="-79"/>
              <a:ea typeface="Calibri" panose="020F0502020204030204" pitchFamily="34" charset="0"/>
              <a:cs typeface="David" panose="020E0502060401010101" pitchFamily="34" charset="-79"/>
            </a:endParaRPr>
          </a:p>
          <a:p>
            <a:pPr algn="l">
              <a:spcAft>
                <a:spcPts val="0"/>
              </a:spcAft>
            </a:pPr>
            <a:r>
              <a:rPr lang="en-US" sz="2400" dirty="0">
                <a:effectLst/>
                <a:latin typeface="David" panose="020E0502060401010101" pitchFamily="34" charset="-79"/>
                <a:ea typeface="Calibri" panose="020F0502020204030204" pitchFamily="34" charset="0"/>
                <a:cs typeface="David" panose="020E0502060401010101" pitchFamily="34" charset="-79"/>
              </a:rPr>
              <a:t>n=100</a:t>
            </a:r>
          </a:p>
        </p:txBody>
      </p:sp>
      <p:sp>
        <p:nvSpPr>
          <p:cNvPr id="7" name="תיבת טקסט 106">
            <a:extLst>
              <a:ext uri="{FF2B5EF4-FFF2-40B4-BE49-F238E27FC236}">
                <a16:creationId xmlns:a16="http://schemas.microsoft.com/office/drawing/2014/main" id="{A08C731E-6CA1-4E99-B12E-D6435E4E90D6}"/>
              </a:ext>
            </a:extLst>
          </p:cNvPr>
          <p:cNvSpPr txBox="1"/>
          <p:nvPr/>
        </p:nvSpPr>
        <p:spPr>
          <a:xfrm>
            <a:off x="7609342" y="1835409"/>
            <a:ext cx="1972897" cy="432000"/>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spcAft>
                <a:spcPts val="0"/>
              </a:spcAft>
            </a:pPr>
            <a:r>
              <a:rPr lang="en-US" sz="2400" i="1" u="sng" dirty="0">
                <a:effectLst/>
                <a:latin typeface="David" panose="020E0502060401010101" pitchFamily="34" charset="-79"/>
                <a:ea typeface="Calibri" panose="020F0502020204030204" pitchFamily="34" charset="0"/>
                <a:cs typeface="David" panose="020E0502060401010101" pitchFamily="34" charset="-79"/>
              </a:rPr>
              <a:t>P. aeruginosa</a:t>
            </a:r>
            <a:endParaRPr lang="en-US" sz="2400" dirty="0">
              <a:effectLst/>
              <a:latin typeface="David" panose="020E0502060401010101" pitchFamily="34" charset="-79"/>
              <a:ea typeface="Calibri" panose="020F0502020204030204" pitchFamily="34" charset="0"/>
              <a:cs typeface="David" panose="020E0502060401010101" pitchFamily="34" charset="-79"/>
            </a:endParaRPr>
          </a:p>
          <a:p>
            <a:pPr algn="l">
              <a:spcAft>
                <a:spcPts val="0"/>
              </a:spcAft>
            </a:pPr>
            <a:r>
              <a:rPr lang="en-US" sz="2400" dirty="0">
                <a:effectLst/>
                <a:latin typeface="David" panose="020E0502060401010101" pitchFamily="34" charset="-79"/>
                <a:ea typeface="Calibri" panose="020F0502020204030204" pitchFamily="34" charset="0"/>
                <a:cs typeface="David" panose="020E0502060401010101" pitchFamily="34" charset="-79"/>
              </a:rPr>
              <a:t>n=184</a:t>
            </a:r>
          </a:p>
        </p:txBody>
      </p:sp>
      <p:sp>
        <p:nvSpPr>
          <p:cNvPr id="8" name="תיבת טקסט 107">
            <a:extLst>
              <a:ext uri="{FF2B5EF4-FFF2-40B4-BE49-F238E27FC236}">
                <a16:creationId xmlns:a16="http://schemas.microsoft.com/office/drawing/2014/main" id="{931F22A5-06DE-468F-AE60-A4269D73A755}"/>
              </a:ext>
            </a:extLst>
          </p:cNvPr>
          <p:cNvSpPr txBox="1"/>
          <p:nvPr/>
        </p:nvSpPr>
        <p:spPr>
          <a:xfrm>
            <a:off x="5038549" y="1835409"/>
            <a:ext cx="1623695" cy="432000"/>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spcAft>
                <a:spcPts val="0"/>
              </a:spcAft>
            </a:pPr>
            <a:r>
              <a:rPr lang="en-US" sz="2400" i="1" u="sng" dirty="0">
                <a:effectLst/>
                <a:latin typeface="David" panose="020E0502060401010101" pitchFamily="34" charset="-79"/>
                <a:ea typeface="Calibri" panose="020F0502020204030204" pitchFamily="34" charset="0"/>
                <a:cs typeface="David" panose="020E0502060401010101" pitchFamily="34" charset="-79"/>
              </a:rPr>
              <a:t>E. coli</a:t>
            </a:r>
            <a:endParaRPr lang="en-US" sz="2400" dirty="0">
              <a:effectLst/>
              <a:latin typeface="David" panose="020E0502060401010101" pitchFamily="34" charset="-79"/>
              <a:ea typeface="Calibri" panose="020F0502020204030204" pitchFamily="34" charset="0"/>
              <a:cs typeface="David" panose="020E0502060401010101" pitchFamily="34" charset="-79"/>
            </a:endParaRPr>
          </a:p>
          <a:p>
            <a:pPr algn="l">
              <a:spcAft>
                <a:spcPts val="0"/>
              </a:spcAft>
            </a:pPr>
            <a:r>
              <a:rPr lang="en-US" sz="2400" dirty="0">
                <a:effectLst/>
                <a:latin typeface="David" panose="020E0502060401010101" pitchFamily="34" charset="-79"/>
                <a:ea typeface="Calibri" panose="020F0502020204030204" pitchFamily="34" charset="0"/>
                <a:cs typeface="David" panose="020E0502060401010101" pitchFamily="34" charset="-79"/>
              </a:rPr>
              <a:t>n=137</a:t>
            </a:r>
          </a:p>
        </p:txBody>
      </p:sp>
      <p:sp>
        <p:nvSpPr>
          <p:cNvPr id="21" name="TextBox 20">
            <a:extLst>
              <a:ext uri="{FF2B5EF4-FFF2-40B4-BE49-F238E27FC236}">
                <a16:creationId xmlns:a16="http://schemas.microsoft.com/office/drawing/2014/main" id="{6E3B2821-F596-499F-BB0D-05B41DF49689}"/>
              </a:ext>
            </a:extLst>
          </p:cNvPr>
          <p:cNvSpPr txBox="1"/>
          <p:nvPr/>
        </p:nvSpPr>
        <p:spPr>
          <a:xfrm>
            <a:off x="371475" y="6342193"/>
            <a:ext cx="11060069" cy="461665"/>
          </a:xfrm>
          <a:prstGeom prst="rect">
            <a:avLst/>
          </a:prstGeom>
          <a:noFill/>
        </p:spPr>
        <p:txBody>
          <a:bodyPr wrap="square" rtlCol="1">
            <a:spAutoFit/>
          </a:bodyPr>
          <a:lstStyle/>
          <a:p>
            <a:pPr algn="r" rtl="1"/>
            <a:r>
              <a:rPr lang="he-IL" sz="2400" b="1" dirty="0">
                <a:latin typeface="Calibri Light" panose="020F0302020204030204" pitchFamily="34" charset="0"/>
                <a:cs typeface="Calibri Light" panose="020F0302020204030204" pitchFamily="34" charset="0"/>
              </a:rPr>
              <a:t>ניתן לזהות באמצעות מדידה של אורך גל יחיד חיידקים מהמינים שנבדקו בריכוז </a:t>
            </a:r>
            <a:r>
              <a:rPr lang="en-US" sz="2400" b="1" dirty="0">
                <a:latin typeface="Calibri Light" panose="020F0302020204030204" pitchFamily="34" charset="0"/>
                <a:cs typeface="Calibri Light" panose="020F0302020204030204" pitchFamily="34" charset="0"/>
              </a:rPr>
              <a:t>10</a:t>
            </a:r>
            <a:r>
              <a:rPr lang="en-US" sz="2400" b="1" baseline="30000" dirty="0">
                <a:latin typeface="Calibri Light" panose="020F0302020204030204" pitchFamily="34" charset="0"/>
                <a:cs typeface="Calibri Light" panose="020F0302020204030204" pitchFamily="34" charset="0"/>
              </a:rPr>
              <a:t>3</a:t>
            </a:r>
            <a:r>
              <a:rPr lang="en-US" sz="2400" b="1" dirty="0">
                <a:latin typeface="Calibri Light" panose="020F0302020204030204" pitchFamily="34" charset="0"/>
                <a:cs typeface="Calibri Light" panose="020F0302020204030204" pitchFamily="34" charset="0"/>
              </a:rPr>
              <a:t>-10</a:t>
            </a:r>
            <a:r>
              <a:rPr lang="en-US" sz="2400" b="1" baseline="30000" dirty="0">
                <a:latin typeface="Calibri Light" panose="020F0302020204030204" pitchFamily="34" charset="0"/>
                <a:cs typeface="Calibri Light" panose="020F0302020204030204" pitchFamily="34" charset="0"/>
              </a:rPr>
              <a:t>4</a:t>
            </a:r>
            <a:r>
              <a:rPr lang="en-US" sz="2400" b="1" dirty="0">
                <a:latin typeface="Calibri Light" panose="020F0302020204030204" pitchFamily="34" charset="0"/>
                <a:cs typeface="Calibri Light" panose="020F0302020204030204" pitchFamily="34" charset="0"/>
              </a:rPr>
              <a:t> CFU/ml</a:t>
            </a:r>
            <a:endParaRPr lang="he-IL" sz="2400" b="1"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82520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קבוצה 13">
            <a:extLst>
              <a:ext uri="{FF2B5EF4-FFF2-40B4-BE49-F238E27FC236}">
                <a16:creationId xmlns:a16="http://schemas.microsoft.com/office/drawing/2014/main" id="{49152EE3-05BD-4264-A39E-7A8854F4EB98}"/>
              </a:ext>
            </a:extLst>
          </p:cNvPr>
          <p:cNvGrpSpPr/>
          <p:nvPr/>
        </p:nvGrpSpPr>
        <p:grpSpPr>
          <a:xfrm>
            <a:off x="2293302" y="1857165"/>
            <a:ext cx="8906018" cy="4701901"/>
            <a:chOff x="2293302" y="1857165"/>
            <a:chExt cx="8906018" cy="4701901"/>
          </a:xfrm>
        </p:grpSpPr>
        <p:pic>
          <p:nvPicPr>
            <p:cNvPr id="10" name="תמונה 9">
              <a:extLst>
                <a:ext uri="{FF2B5EF4-FFF2-40B4-BE49-F238E27FC236}">
                  <a16:creationId xmlns:a16="http://schemas.microsoft.com/office/drawing/2014/main" id="{3B0BFC91-FA9F-4F11-8D44-FBCF352AE694}"/>
                </a:ext>
              </a:extLst>
            </p:cNvPr>
            <p:cNvPicPr>
              <a:picLocks noChangeAspect="1"/>
            </p:cNvPicPr>
            <p:nvPr/>
          </p:nvPicPr>
          <p:blipFill>
            <a:blip r:embed="rId3"/>
            <a:stretch>
              <a:fillRect/>
            </a:stretch>
          </p:blipFill>
          <p:spPr>
            <a:xfrm>
              <a:off x="2293302" y="1857165"/>
              <a:ext cx="8906018" cy="4701901"/>
            </a:xfrm>
            <a:prstGeom prst="rect">
              <a:avLst/>
            </a:prstGeom>
          </p:spPr>
        </p:pic>
        <p:sp>
          <p:nvSpPr>
            <p:cNvPr id="12" name="TextBox 11">
              <a:extLst>
                <a:ext uri="{FF2B5EF4-FFF2-40B4-BE49-F238E27FC236}">
                  <a16:creationId xmlns:a16="http://schemas.microsoft.com/office/drawing/2014/main" id="{FA8BDECF-C96A-497C-9A5E-D0AB237FB501}"/>
                </a:ext>
              </a:extLst>
            </p:cNvPr>
            <p:cNvSpPr txBox="1"/>
            <p:nvPr/>
          </p:nvSpPr>
          <p:spPr>
            <a:xfrm>
              <a:off x="2895600" y="2705100"/>
              <a:ext cx="2314575" cy="369332"/>
            </a:xfrm>
            <a:prstGeom prst="rect">
              <a:avLst/>
            </a:prstGeom>
            <a:noFill/>
          </p:spPr>
          <p:txBody>
            <a:bodyPr wrap="square" rtlCol="1">
              <a:spAutoFit/>
            </a:bodyPr>
            <a:lstStyle/>
            <a:p>
              <a:r>
                <a:rPr lang="en-US" dirty="0"/>
                <a:t>Water</a:t>
              </a:r>
              <a:endParaRPr lang="he-IL" dirty="0"/>
            </a:p>
          </p:txBody>
        </p:sp>
      </p:grpSp>
      <p:sp>
        <p:nvSpPr>
          <p:cNvPr id="2" name="כותרת 1">
            <a:extLst>
              <a:ext uri="{FF2B5EF4-FFF2-40B4-BE49-F238E27FC236}">
                <a16:creationId xmlns:a16="http://schemas.microsoft.com/office/drawing/2014/main" id="{894F27E8-6DD6-4FEF-B685-FF9752A58B1B}"/>
              </a:ext>
            </a:extLst>
          </p:cNvPr>
          <p:cNvSpPr>
            <a:spLocks noGrp="1"/>
          </p:cNvSpPr>
          <p:nvPr>
            <p:ph type="title"/>
          </p:nvPr>
        </p:nvSpPr>
        <p:spPr/>
        <p:txBody>
          <a:bodyPr/>
          <a:lstStyle/>
          <a:p>
            <a:r>
              <a:rPr lang="he-IL" dirty="0"/>
              <a:t>תוצאות ראשוניות - </a:t>
            </a:r>
            <a:r>
              <a:rPr lang="he-IL" dirty="0" err="1"/>
              <a:t>פלורסנציה</a:t>
            </a:r>
            <a:endParaRPr lang="he-IL" dirty="0"/>
          </a:p>
        </p:txBody>
      </p:sp>
      <p:pic>
        <p:nvPicPr>
          <p:cNvPr id="11" name="תמונה 10">
            <a:extLst>
              <a:ext uri="{FF2B5EF4-FFF2-40B4-BE49-F238E27FC236}">
                <a16:creationId xmlns:a16="http://schemas.microsoft.com/office/drawing/2014/main" id="{6D3108DB-ADF9-4022-B22C-8F5288A56822}"/>
              </a:ext>
            </a:extLst>
          </p:cNvPr>
          <p:cNvPicPr>
            <a:picLocks noChangeAspect="1"/>
          </p:cNvPicPr>
          <p:nvPr/>
        </p:nvPicPr>
        <p:blipFill>
          <a:blip r:embed="rId4"/>
          <a:stretch>
            <a:fillRect/>
          </a:stretch>
        </p:blipFill>
        <p:spPr>
          <a:xfrm>
            <a:off x="2293302" y="1857165"/>
            <a:ext cx="8906400" cy="4702103"/>
          </a:xfrm>
          <a:prstGeom prst="rect">
            <a:avLst/>
          </a:prstGeom>
        </p:spPr>
      </p:pic>
      <p:pic>
        <p:nvPicPr>
          <p:cNvPr id="6" name="Picture 8" descr="×ª××× × ×§×©××¨×">
            <a:extLst>
              <a:ext uri="{FF2B5EF4-FFF2-40B4-BE49-F238E27FC236}">
                <a16:creationId xmlns:a16="http://schemas.microsoft.com/office/drawing/2014/main" id="{DBA8996D-C6A0-46C5-A900-5EDD9A351E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0932" y="4615310"/>
            <a:ext cx="388598" cy="3885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97B8AD5-8211-4F13-9C1B-98C25A3DCAAD}"/>
              </a:ext>
            </a:extLst>
          </p:cNvPr>
          <p:cNvSpPr txBox="1"/>
          <p:nvPr/>
        </p:nvSpPr>
        <p:spPr>
          <a:xfrm>
            <a:off x="2895600" y="2711271"/>
            <a:ext cx="2314575" cy="338554"/>
          </a:xfrm>
          <a:prstGeom prst="rect">
            <a:avLst/>
          </a:prstGeom>
          <a:noFill/>
        </p:spPr>
        <p:txBody>
          <a:bodyPr wrap="square" rtlCol="1">
            <a:spAutoFit/>
          </a:bodyPr>
          <a:lstStyle/>
          <a:p>
            <a:r>
              <a:rPr lang="en-US" sz="1600" i="1" dirty="0"/>
              <a:t>E. coli</a:t>
            </a:r>
            <a:r>
              <a:rPr lang="en-US" sz="1600" dirty="0"/>
              <a:t> 10</a:t>
            </a:r>
            <a:r>
              <a:rPr lang="en-US" sz="1600" baseline="30000" dirty="0"/>
              <a:t>5</a:t>
            </a:r>
            <a:r>
              <a:rPr lang="en-US" sz="1600" dirty="0"/>
              <a:t> CFU/ml</a:t>
            </a:r>
            <a:endParaRPr lang="he-IL" sz="1600" dirty="0"/>
          </a:p>
        </p:txBody>
      </p:sp>
    </p:spTree>
    <p:extLst>
      <p:ext uri="{BB962C8B-B14F-4D97-AF65-F5344CB8AC3E}">
        <p14:creationId xmlns:p14="http://schemas.microsoft.com/office/powerpoint/2010/main" val="388743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5424F00-F30E-4F6D-952F-7BBE43E685F3}"/>
              </a:ext>
            </a:extLst>
          </p:cNvPr>
          <p:cNvSpPr>
            <a:spLocks noGrp="1"/>
          </p:cNvSpPr>
          <p:nvPr>
            <p:ph type="title"/>
          </p:nvPr>
        </p:nvSpPr>
        <p:spPr>
          <a:xfrm>
            <a:off x="2895600" y="764373"/>
            <a:ext cx="8610600" cy="1074701"/>
          </a:xfrm>
        </p:spPr>
        <p:txBody>
          <a:bodyPr/>
          <a:lstStyle/>
          <a:p>
            <a:r>
              <a:rPr lang="he-IL" dirty="0"/>
              <a:t>תוצאות לאחר מודל – </a:t>
            </a:r>
            <a:r>
              <a:rPr lang="en-US" i="1" dirty="0"/>
              <a:t>E. </a:t>
            </a:r>
            <a:r>
              <a:rPr lang="en-US" i="1" cap="none" dirty="0"/>
              <a:t>coli</a:t>
            </a:r>
            <a:endParaRPr lang="he-IL" dirty="0"/>
          </a:p>
        </p:txBody>
      </p:sp>
      <p:pic>
        <p:nvPicPr>
          <p:cNvPr id="17" name="מציין מיקום תוכן 16">
            <a:extLst>
              <a:ext uri="{FF2B5EF4-FFF2-40B4-BE49-F238E27FC236}">
                <a16:creationId xmlns:a16="http://schemas.microsoft.com/office/drawing/2014/main" id="{DDF5F8F2-5A67-4D26-9D28-0387537D29DA}"/>
              </a:ext>
            </a:extLst>
          </p:cNvPr>
          <p:cNvPicPr>
            <a:picLocks noGrp="1" noChangeAspect="1"/>
          </p:cNvPicPr>
          <p:nvPr>
            <p:ph sz="half" idx="1"/>
          </p:nvPr>
        </p:nvPicPr>
        <p:blipFill rotWithShape="1">
          <a:blip r:embed="rId3"/>
          <a:srcRect t="59168" b="6126"/>
          <a:stretch/>
        </p:blipFill>
        <p:spPr>
          <a:xfrm>
            <a:off x="581159" y="4105577"/>
            <a:ext cx="6265155" cy="2279984"/>
          </a:xfrm>
          <a:prstGeom prst="rect">
            <a:avLst/>
          </a:prstGeom>
        </p:spPr>
      </p:pic>
      <p:sp>
        <p:nvSpPr>
          <p:cNvPr id="16" name="מציין מיקום תוכן 15">
            <a:extLst>
              <a:ext uri="{FF2B5EF4-FFF2-40B4-BE49-F238E27FC236}">
                <a16:creationId xmlns:a16="http://schemas.microsoft.com/office/drawing/2014/main" id="{52A584E8-025A-4224-97A2-FDF26353E83E}"/>
              </a:ext>
            </a:extLst>
          </p:cNvPr>
          <p:cNvSpPr>
            <a:spLocks noGrp="1"/>
          </p:cNvSpPr>
          <p:nvPr>
            <p:ph sz="half" idx="2"/>
          </p:nvPr>
        </p:nvSpPr>
        <p:spPr/>
        <p:txBody>
          <a:bodyPr/>
          <a:lstStyle/>
          <a:p>
            <a:r>
              <a:rPr lang="he-IL" dirty="0"/>
              <a:t>שיפור סף גילוי מ-10</a:t>
            </a:r>
            <a:r>
              <a:rPr lang="he-IL" baseline="30000" dirty="0"/>
              <a:t>4</a:t>
            </a:r>
            <a:r>
              <a:rPr lang="he-IL" dirty="0"/>
              <a:t> ל-10 </a:t>
            </a:r>
            <a:r>
              <a:rPr lang="en-US" dirty="0"/>
              <a:t>CFU/ml</a:t>
            </a:r>
            <a:endParaRPr lang="he-IL" dirty="0"/>
          </a:p>
          <a:p>
            <a:r>
              <a:rPr lang="he-IL" dirty="0"/>
              <a:t>שיפור יכולת כימות – </a:t>
            </a:r>
            <a:r>
              <a:rPr lang="en-US" dirty="0"/>
              <a:t>R</a:t>
            </a:r>
            <a:r>
              <a:rPr lang="en-US" baseline="30000" dirty="0"/>
              <a:t>2</a:t>
            </a:r>
            <a:r>
              <a:rPr lang="he-IL" dirty="0"/>
              <a:t> מ-0.18 ל-</a:t>
            </a:r>
            <a:r>
              <a:rPr lang="en-US" dirty="0"/>
              <a:t>0.73</a:t>
            </a:r>
            <a:endParaRPr lang="he-IL" dirty="0"/>
          </a:p>
          <a:p>
            <a:endParaRPr lang="he-IL" dirty="0"/>
          </a:p>
          <a:p>
            <a:r>
              <a:rPr lang="he-IL" dirty="0"/>
              <a:t>תוצאות דומות לחיידקי </a:t>
            </a:r>
            <a:br>
              <a:rPr lang="en-US" dirty="0"/>
            </a:br>
            <a:r>
              <a:rPr lang="en-US" i="1" dirty="0"/>
              <a:t>B. subtilis, P. aeruginosa</a:t>
            </a:r>
            <a:endParaRPr lang="he-IL" i="1" dirty="0"/>
          </a:p>
          <a:p>
            <a:pPr marL="0" indent="0">
              <a:buNone/>
            </a:pPr>
            <a:endParaRPr lang="he-IL" dirty="0"/>
          </a:p>
        </p:txBody>
      </p:sp>
      <p:pic>
        <p:nvPicPr>
          <p:cNvPr id="6" name="מציין מיקום תוכן 16">
            <a:extLst>
              <a:ext uri="{FF2B5EF4-FFF2-40B4-BE49-F238E27FC236}">
                <a16:creationId xmlns:a16="http://schemas.microsoft.com/office/drawing/2014/main" id="{A71098E4-7C1F-4201-8226-C6138592FC60}"/>
              </a:ext>
            </a:extLst>
          </p:cNvPr>
          <p:cNvPicPr>
            <a:picLocks noChangeAspect="1"/>
          </p:cNvPicPr>
          <p:nvPr/>
        </p:nvPicPr>
        <p:blipFill rotWithShape="1">
          <a:blip r:embed="rId3"/>
          <a:srcRect t="4535" b="66994"/>
          <a:stretch/>
        </p:blipFill>
        <p:spPr>
          <a:xfrm>
            <a:off x="581158" y="1743076"/>
            <a:ext cx="6265155" cy="2025316"/>
          </a:xfrm>
          <a:prstGeom prst="rect">
            <a:avLst/>
          </a:prstGeom>
        </p:spPr>
      </p:pic>
      <p:sp>
        <p:nvSpPr>
          <p:cNvPr id="7" name="Text Box 167">
            <a:extLst>
              <a:ext uri="{FF2B5EF4-FFF2-40B4-BE49-F238E27FC236}">
                <a16:creationId xmlns:a16="http://schemas.microsoft.com/office/drawing/2014/main" id="{570C55F6-3453-4313-9A03-73EDA75D0634}"/>
              </a:ext>
            </a:extLst>
          </p:cNvPr>
          <p:cNvSpPr txBox="1"/>
          <p:nvPr/>
        </p:nvSpPr>
        <p:spPr>
          <a:xfrm>
            <a:off x="6323329" y="1690618"/>
            <a:ext cx="429254" cy="344207"/>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lnSpc>
                <a:spcPct val="150000"/>
              </a:lnSpc>
              <a:spcBef>
                <a:spcPts val="600"/>
              </a:spcBef>
              <a:spcAft>
                <a:spcPts val="1000"/>
              </a:spcAft>
            </a:pPr>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44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8" name="Text Box 167">
            <a:extLst>
              <a:ext uri="{FF2B5EF4-FFF2-40B4-BE49-F238E27FC236}">
                <a16:creationId xmlns:a16="http://schemas.microsoft.com/office/drawing/2014/main" id="{57963FF1-377F-42FB-AA00-6C169297AB40}"/>
              </a:ext>
            </a:extLst>
          </p:cNvPr>
          <p:cNvSpPr txBox="1"/>
          <p:nvPr/>
        </p:nvSpPr>
        <p:spPr>
          <a:xfrm>
            <a:off x="5980332" y="1690618"/>
            <a:ext cx="429254" cy="344207"/>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lnSpc>
                <a:spcPct val="150000"/>
              </a:lnSpc>
              <a:spcBef>
                <a:spcPts val="600"/>
              </a:spcBef>
              <a:spcAft>
                <a:spcPts val="1000"/>
              </a:spcAft>
            </a:pPr>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44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3" name="מלבן 2">
            <a:extLst>
              <a:ext uri="{FF2B5EF4-FFF2-40B4-BE49-F238E27FC236}">
                <a16:creationId xmlns:a16="http://schemas.microsoft.com/office/drawing/2014/main" id="{D3363421-F2DF-476D-B912-61A3A9FE0781}"/>
              </a:ext>
            </a:extLst>
          </p:cNvPr>
          <p:cNvSpPr/>
          <p:nvPr/>
        </p:nvSpPr>
        <p:spPr>
          <a:xfrm>
            <a:off x="1174279" y="3812842"/>
            <a:ext cx="5578304" cy="337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Text Box 167">
            <a:extLst>
              <a:ext uri="{FF2B5EF4-FFF2-40B4-BE49-F238E27FC236}">
                <a16:creationId xmlns:a16="http://schemas.microsoft.com/office/drawing/2014/main" id="{A9EC5986-AE16-450C-B6F1-B8CB817F741F}"/>
              </a:ext>
            </a:extLst>
          </p:cNvPr>
          <p:cNvSpPr txBox="1"/>
          <p:nvPr/>
        </p:nvSpPr>
        <p:spPr>
          <a:xfrm>
            <a:off x="6284829" y="3480134"/>
            <a:ext cx="429254" cy="344207"/>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lnSpc>
                <a:spcPct val="150000"/>
              </a:lnSpc>
              <a:spcBef>
                <a:spcPts val="600"/>
              </a:spcBef>
              <a:spcAft>
                <a:spcPts val="1000"/>
              </a:spcAft>
            </a:pPr>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44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10" name="Text Box 167">
            <a:extLst>
              <a:ext uri="{FF2B5EF4-FFF2-40B4-BE49-F238E27FC236}">
                <a16:creationId xmlns:a16="http://schemas.microsoft.com/office/drawing/2014/main" id="{1C2D3A53-327A-40F4-B1C5-95EC94EB620F}"/>
              </a:ext>
            </a:extLst>
          </p:cNvPr>
          <p:cNvSpPr txBox="1"/>
          <p:nvPr/>
        </p:nvSpPr>
        <p:spPr>
          <a:xfrm>
            <a:off x="5962889" y="3480134"/>
            <a:ext cx="429254" cy="344207"/>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lnSpc>
                <a:spcPct val="150000"/>
              </a:lnSpc>
              <a:spcBef>
                <a:spcPts val="600"/>
              </a:spcBef>
              <a:spcAft>
                <a:spcPts val="1000"/>
              </a:spcAft>
            </a:pPr>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44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11" name="Text Box 167">
            <a:extLst>
              <a:ext uri="{FF2B5EF4-FFF2-40B4-BE49-F238E27FC236}">
                <a16:creationId xmlns:a16="http://schemas.microsoft.com/office/drawing/2014/main" id="{ECC5C230-C795-4C1E-8AF7-8D81DA67B817}"/>
              </a:ext>
            </a:extLst>
          </p:cNvPr>
          <p:cNvSpPr txBox="1"/>
          <p:nvPr/>
        </p:nvSpPr>
        <p:spPr>
          <a:xfrm>
            <a:off x="5628162" y="3480134"/>
            <a:ext cx="429254" cy="344207"/>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lnSpc>
                <a:spcPct val="150000"/>
              </a:lnSpc>
              <a:spcBef>
                <a:spcPts val="600"/>
              </a:spcBef>
              <a:spcAft>
                <a:spcPts val="1000"/>
              </a:spcAft>
            </a:pPr>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44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12" name="Text Box 167">
            <a:extLst>
              <a:ext uri="{FF2B5EF4-FFF2-40B4-BE49-F238E27FC236}">
                <a16:creationId xmlns:a16="http://schemas.microsoft.com/office/drawing/2014/main" id="{954C8E33-5A86-4650-931E-70E87921212A}"/>
              </a:ext>
            </a:extLst>
          </p:cNvPr>
          <p:cNvSpPr txBox="1"/>
          <p:nvPr/>
        </p:nvSpPr>
        <p:spPr>
          <a:xfrm>
            <a:off x="5225342" y="3480133"/>
            <a:ext cx="429254" cy="344207"/>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lnSpc>
                <a:spcPct val="150000"/>
              </a:lnSpc>
              <a:spcBef>
                <a:spcPts val="600"/>
              </a:spcBef>
              <a:spcAft>
                <a:spcPts val="1000"/>
              </a:spcAft>
            </a:pPr>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44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13" name="Text Box 167">
            <a:extLst>
              <a:ext uri="{FF2B5EF4-FFF2-40B4-BE49-F238E27FC236}">
                <a16:creationId xmlns:a16="http://schemas.microsoft.com/office/drawing/2014/main" id="{A2612EAB-C042-451A-B63A-0207AF4CC31B}"/>
              </a:ext>
            </a:extLst>
          </p:cNvPr>
          <p:cNvSpPr txBox="1"/>
          <p:nvPr/>
        </p:nvSpPr>
        <p:spPr>
          <a:xfrm>
            <a:off x="4830135" y="3480133"/>
            <a:ext cx="429254" cy="344207"/>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lnSpc>
                <a:spcPct val="150000"/>
              </a:lnSpc>
              <a:spcBef>
                <a:spcPts val="600"/>
              </a:spcBef>
              <a:spcAft>
                <a:spcPts val="1000"/>
              </a:spcAft>
            </a:pPr>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44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14" name="Text Box 167">
            <a:extLst>
              <a:ext uri="{FF2B5EF4-FFF2-40B4-BE49-F238E27FC236}">
                <a16:creationId xmlns:a16="http://schemas.microsoft.com/office/drawing/2014/main" id="{AF1D67F1-2C39-4BC2-B6BC-D7AA275125F7}"/>
              </a:ext>
            </a:extLst>
          </p:cNvPr>
          <p:cNvSpPr txBox="1"/>
          <p:nvPr/>
        </p:nvSpPr>
        <p:spPr>
          <a:xfrm>
            <a:off x="4460693" y="3480133"/>
            <a:ext cx="429254" cy="344207"/>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lnSpc>
                <a:spcPct val="150000"/>
              </a:lnSpc>
              <a:spcBef>
                <a:spcPts val="600"/>
              </a:spcBef>
              <a:spcAft>
                <a:spcPts val="1000"/>
              </a:spcAft>
            </a:pPr>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44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18" name="Text Box 240">
            <a:extLst>
              <a:ext uri="{FF2B5EF4-FFF2-40B4-BE49-F238E27FC236}">
                <a16:creationId xmlns:a16="http://schemas.microsoft.com/office/drawing/2014/main" id="{1C4F3237-1EE0-4E59-8DE3-93BD8F94E70F}"/>
              </a:ext>
            </a:extLst>
          </p:cNvPr>
          <p:cNvSpPr txBox="1"/>
          <p:nvPr/>
        </p:nvSpPr>
        <p:spPr>
          <a:xfrm>
            <a:off x="66057" y="2453380"/>
            <a:ext cx="918915" cy="3070837"/>
          </a:xfrm>
          <a:prstGeom prst="rect">
            <a:avLst/>
          </a:prstGeom>
          <a:solidFill>
            <a:schemeClr val="bg1"/>
          </a:solidFill>
          <a:ln w="6350">
            <a:noFill/>
          </a:ln>
        </p:spPr>
        <p:txBody>
          <a:bodyPr rot="0" spcFirstLastPara="0" vert="vert270" wrap="square" lIns="91440" tIns="45720" rIns="91440" bIns="45720" numCol="1" spcCol="0" rtlCol="1" fromWordArt="0" anchor="ctr" anchorCtr="0" forceAA="0" compatLnSpc="1">
            <a:prstTxWarp prst="textNoShape">
              <a:avLst/>
            </a:prstTxWarp>
            <a:noAutofit/>
          </a:bodyPr>
          <a:lstStyle/>
          <a:p>
            <a:pPr algn="ctr">
              <a:lnSpc>
                <a:spcPct val="150000"/>
              </a:lnSpc>
              <a:spcAft>
                <a:spcPts val="0"/>
              </a:spcAft>
            </a:pPr>
            <a:r>
              <a:rPr lang="en-US" sz="1600" b="1" dirty="0">
                <a:effectLst/>
                <a:latin typeface="Calibri Light" panose="020F0302020204030204" pitchFamily="34" charset="0"/>
                <a:ea typeface="Calibri" panose="020F0502020204030204" pitchFamily="34" charset="0"/>
                <a:cs typeface="Calibri Light" panose="020F0302020204030204" pitchFamily="34" charset="0"/>
              </a:rPr>
              <a:t>Predicted Bacterial Concentration </a:t>
            </a:r>
          </a:p>
          <a:p>
            <a:pPr algn="ctr">
              <a:lnSpc>
                <a:spcPct val="150000"/>
              </a:lnSpc>
              <a:spcAft>
                <a:spcPts val="0"/>
              </a:spcAft>
            </a:pPr>
            <a:r>
              <a:rPr lang="en-US" sz="1600" b="1" dirty="0">
                <a:effectLst/>
                <a:latin typeface="Calibri Light" panose="020F0302020204030204" pitchFamily="34" charset="0"/>
                <a:ea typeface="Calibri" panose="020F0502020204030204" pitchFamily="34" charset="0"/>
                <a:cs typeface="Calibri Light" panose="020F0302020204030204" pitchFamily="34" charset="0"/>
              </a:rPr>
              <a:t>log10(CFU/ml)</a:t>
            </a:r>
          </a:p>
        </p:txBody>
      </p:sp>
      <p:pic>
        <p:nvPicPr>
          <p:cNvPr id="19" name="מציין מיקום תוכן 16">
            <a:extLst>
              <a:ext uri="{FF2B5EF4-FFF2-40B4-BE49-F238E27FC236}">
                <a16:creationId xmlns:a16="http://schemas.microsoft.com/office/drawing/2014/main" id="{D54CD374-BBBC-4308-AAA8-FD00D9E84F28}"/>
              </a:ext>
            </a:extLst>
          </p:cNvPr>
          <p:cNvPicPr>
            <a:picLocks noChangeAspect="1"/>
          </p:cNvPicPr>
          <p:nvPr/>
        </p:nvPicPr>
        <p:blipFill rotWithShape="1">
          <a:blip r:embed="rId3"/>
          <a:srcRect l="6601" t="95735" r="54450" b="-130"/>
          <a:stretch/>
        </p:blipFill>
        <p:spPr>
          <a:xfrm>
            <a:off x="1273485" y="6490031"/>
            <a:ext cx="2440250" cy="288758"/>
          </a:xfrm>
          <a:prstGeom prst="rect">
            <a:avLst/>
          </a:prstGeom>
        </p:spPr>
      </p:pic>
      <p:pic>
        <p:nvPicPr>
          <p:cNvPr id="20" name="מציין מיקום תוכן 16">
            <a:extLst>
              <a:ext uri="{FF2B5EF4-FFF2-40B4-BE49-F238E27FC236}">
                <a16:creationId xmlns:a16="http://schemas.microsoft.com/office/drawing/2014/main" id="{67A847CE-FD4B-4573-B6C9-092FFFCCC5C6}"/>
              </a:ext>
            </a:extLst>
          </p:cNvPr>
          <p:cNvPicPr>
            <a:picLocks noChangeAspect="1"/>
          </p:cNvPicPr>
          <p:nvPr/>
        </p:nvPicPr>
        <p:blipFill rotWithShape="1">
          <a:blip r:embed="rId3"/>
          <a:srcRect l="77637" t="96245" r="5381" b="595"/>
          <a:stretch/>
        </p:blipFill>
        <p:spPr>
          <a:xfrm>
            <a:off x="3713735" y="6530636"/>
            <a:ext cx="1063940" cy="207547"/>
          </a:xfrm>
          <a:prstGeom prst="rect">
            <a:avLst/>
          </a:prstGeom>
        </p:spPr>
      </p:pic>
    </p:spTree>
    <p:extLst>
      <p:ext uri="{BB962C8B-B14F-4D97-AF65-F5344CB8AC3E}">
        <p14:creationId xmlns:p14="http://schemas.microsoft.com/office/powerpoint/2010/main" val="1003326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4">
            <a:extLst>
              <a:ext uri="{FF2B5EF4-FFF2-40B4-BE49-F238E27FC236}">
                <a16:creationId xmlns:a16="http://schemas.microsoft.com/office/drawing/2014/main" id="{3EEA5B99-8D9B-489B-83EE-A3F30377F148}"/>
              </a:ext>
            </a:extLst>
          </p:cNvPr>
          <p:cNvSpPr>
            <a:spLocks noGrp="1"/>
          </p:cNvSpPr>
          <p:nvPr>
            <p:ph type="title"/>
          </p:nvPr>
        </p:nvSpPr>
        <p:spPr/>
        <p:txBody>
          <a:bodyPr/>
          <a:lstStyle/>
          <a:p>
            <a:r>
              <a:rPr lang="he-IL" dirty="0"/>
              <a:t>תוצאות לאחר מודל – כל החיידקים שנבדקו</a:t>
            </a:r>
          </a:p>
        </p:txBody>
      </p:sp>
      <p:graphicFrame>
        <p:nvGraphicFramePr>
          <p:cNvPr id="2" name="טבלה 1">
            <a:extLst>
              <a:ext uri="{FF2B5EF4-FFF2-40B4-BE49-F238E27FC236}">
                <a16:creationId xmlns:a16="http://schemas.microsoft.com/office/drawing/2014/main" id="{D263523C-B02F-4751-B3E4-4DCE1AFCA047}"/>
              </a:ext>
            </a:extLst>
          </p:cNvPr>
          <p:cNvGraphicFramePr>
            <a:graphicFrameLocks noGrp="1"/>
          </p:cNvGraphicFramePr>
          <p:nvPr>
            <p:extLst>
              <p:ext uri="{D42A27DB-BD31-4B8C-83A1-F6EECF244321}">
                <p14:modId xmlns:p14="http://schemas.microsoft.com/office/powerpoint/2010/main" val="2010849528"/>
              </p:ext>
            </p:extLst>
          </p:nvPr>
        </p:nvGraphicFramePr>
        <p:xfrm>
          <a:off x="352187" y="2305137"/>
          <a:ext cx="11487626" cy="3444813"/>
        </p:xfrm>
        <a:graphic>
          <a:graphicData uri="http://schemas.openxmlformats.org/drawingml/2006/table">
            <a:tbl>
              <a:tblPr firstRow="1" firstCol="1" bandRow="1">
                <a:tableStyleId>{93296810-A885-4BE3-A3E7-6D5BEEA58F35}</a:tableStyleId>
              </a:tblPr>
              <a:tblGrid>
                <a:gridCol w="3564255">
                  <a:extLst>
                    <a:ext uri="{9D8B030D-6E8A-4147-A177-3AD203B41FA5}">
                      <a16:colId xmlns:a16="http://schemas.microsoft.com/office/drawing/2014/main" val="2438287557"/>
                    </a:ext>
                  </a:extLst>
                </a:gridCol>
                <a:gridCol w="4053099">
                  <a:extLst>
                    <a:ext uri="{9D8B030D-6E8A-4147-A177-3AD203B41FA5}">
                      <a16:colId xmlns:a16="http://schemas.microsoft.com/office/drawing/2014/main" val="681194736"/>
                    </a:ext>
                  </a:extLst>
                </a:gridCol>
                <a:gridCol w="871749">
                  <a:extLst>
                    <a:ext uri="{9D8B030D-6E8A-4147-A177-3AD203B41FA5}">
                      <a16:colId xmlns:a16="http://schemas.microsoft.com/office/drawing/2014/main" val="3784570887"/>
                    </a:ext>
                  </a:extLst>
                </a:gridCol>
                <a:gridCol w="1128925">
                  <a:extLst>
                    <a:ext uri="{9D8B030D-6E8A-4147-A177-3AD203B41FA5}">
                      <a16:colId xmlns:a16="http://schemas.microsoft.com/office/drawing/2014/main" val="62140349"/>
                    </a:ext>
                  </a:extLst>
                </a:gridCol>
                <a:gridCol w="1869598">
                  <a:extLst>
                    <a:ext uri="{9D8B030D-6E8A-4147-A177-3AD203B41FA5}">
                      <a16:colId xmlns:a16="http://schemas.microsoft.com/office/drawing/2014/main" val="3183003587"/>
                    </a:ext>
                  </a:extLst>
                </a:gridCol>
              </a:tblGrid>
              <a:tr h="667890">
                <a:tc>
                  <a:txBody>
                    <a:bodyPr/>
                    <a:lstStyle/>
                    <a:p>
                      <a:pPr algn="ctr">
                        <a:lnSpc>
                          <a:spcPct val="150000"/>
                        </a:lnSpc>
                        <a:spcBef>
                          <a:spcPts val="600"/>
                        </a:spcBef>
                        <a:spcAft>
                          <a:spcPts val="0"/>
                        </a:spcAft>
                      </a:pPr>
                      <a:r>
                        <a:rPr lang="en-US" sz="1800" dirty="0">
                          <a:effectLst/>
                        </a:rPr>
                        <a:t>Bacteria</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41381" marR="41381" marT="0" marB="0" anchor="ctr"/>
                </a:tc>
                <a:tc>
                  <a:txBody>
                    <a:bodyPr/>
                    <a:lstStyle/>
                    <a:p>
                      <a:pPr algn="ctr">
                        <a:lnSpc>
                          <a:spcPct val="150000"/>
                        </a:lnSpc>
                        <a:spcBef>
                          <a:spcPts val="600"/>
                        </a:spcBef>
                        <a:spcAft>
                          <a:spcPts val="0"/>
                        </a:spcAft>
                      </a:pP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41381" marR="41381" marT="0" marB="0" anchor="ctr"/>
                </a:tc>
                <a:tc>
                  <a:txBody>
                    <a:bodyPr/>
                    <a:lstStyle/>
                    <a:p>
                      <a:pPr algn="ctr">
                        <a:lnSpc>
                          <a:spcPct val="150000"/>
                        </a:lnSpc>
                        <a:spcBef>
                          <a:spcPts val="600"/>
                        </a:spcBef>
                        <a:spcAft>
                          <a:spcPts val="0"/>
                        </a:spcAft>
                      </a:pPr>
                      <a:r>
                        <a:rPr lang="en-US" sz="1800">
                          <a:effectLst/>
                        </a:rPr>
                        <a:t>E. coli</a:t>
                      </a:r>
                    </a:p>
                    <a:p>
                      <a:pPr algn="ctr">
                        <a:lnSpc>
                          <a:spcPct val="150000"/>
                        </a:lnSpc>
                        <a:spcBef>
                          <a:spcPts val="600"/>
                        </a:spcBef>
                        <a:spcAft>
                          <a:spcPts val="0"/>
                        </a:spcAft>
                      </a:pPr>
                      <a:r>
                        <a:rPr lang="en-US" sz="1800">
                          <a:effectLst/>
                        </a:rPr>
                        <a:t>(N=53)</a:t>
                      </a:r>
                      <a:endParaRPr lang="en-US" sz="1800">
                        <a:effectLst/>
                        <a:latin typeface="David" panose="020E0502060401010101" pitchFamily="34" charset="-79"/>
                        <a:ea typeface="Calibri" panose="020F0502020204030204" pitchFamily="34" charset="0"/>
                        <a:cs typeface="David" panose="020E0502060401010101" pitchFamily="34" charset="-79"/>
                      </a:endParaRPr>
                    </a:p>
                  </a:txBody>
                  <a:tcPr marL="41381" marR="41381" marT="0" marB="0" anchor="ctr"/>
                </a:tc>
                <a:tc>
                  <a:txBody>
                    <a:bodyPr/>
                    <a:lstStyle/>
                    <a:p>
                      <a:pPr algn="ctr">
                        <a:lnSpc>
                          <a:spcPct val="150000"/>
                        </a:lnSpc>
                        <a:spcBef>
                          <a:spcPts val="600"/>
                        </a:spcBef>
                        <a:spcAft>
                          <a:spcPts val="0"/>
                        </a:spcAft>
                      </a:pPr>
                      <a:r>
                        <a:rPr lang="en-US" sz="1800" dirty="0">
                          <a:effectLst/>
                        </a:rPr>
                        <a:t>B. subtilis</a:t>
                      </a:r>
                    </a:p>
                    <a:p>
                      <a:pPr algn="ctr">
                        <a:lnSpc>
                          <a:spcPct val="150000"/>
                        </a:lnSpc>
                        <a:spcBef>
                          <a:spcPts val="600"/>
                        </a:spcBef>
                        <a:spcAft>
                          <a:spcPts val="0"/>
                        </a:spcAft>
                      </a:pPr>
                      <a:r>
                        <a:rPr lang="en-US" sz="1800" dirty="0">
                          <a:effectLst/>
                        </a:rPr>
                        <a:t>(N=46)</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41381" marR="41381" marT="0" marB="0" anchor="ctr"/>
                </a:tc>
                <a:tc>
                  <a:txBody>
                    <a:bodyPr/>
                    <a:lstStyle/>
                    <a:p>
                      <a:pPr algn="ctr">
                        <a:lnSpc>
                          <a:spcPct val="150000"/>
                        </a:lnSpc>
                        <a:spcBef>
                          <a:spcPts val="600"/>
                        </a:spcBef>
                        <a:spcAft>
                          <a:spcPts val="0"/>
                        </a:spcAft>
                      </a:pPr>
                      <a:r>
                        <a:rPr lang="en-US" sz="1800">
                          <a:effectLst/>
                        </a:rPr>
                        <a:t>P. aeruginosa</a:t>
                      </a:r>
                    </a:p>
                    <a:p>
                      <a:pPr algn="ctr">
                        <a:lnSpc>
                          <a:spcPct val="150000"/>
                        </a:lnSpc>
                        <a:spcBef>
                          <a:spcPts val="600"/>
                        </a:spcBef>
                        <a:spcAft>
                          <a:spcPts val="0"/>
                        </a:spcAft>
                      </a:pPr>
                      <a:r>
                        <a:rPr lang="en-US" sz="1800">
                          <a:effectLst/>
                        </a:rPr>
                        <a:t>(N=86)</a:t>
                      </a:r>
                      <a:endParaRPr lang="en-US" sz="1800">
                        <a:effectLst/>
                        <a:latin typeface="David" panose="020E0502060401010101" pitchFamily="34" charset="-79"/>
                        <a:ea typeface="Calibri" panose="020F0502020204030204" pitchFamily="34" charset="0"/>
                        <a:cs typeface="David" panose="020E0502060401010101" pitchFamily="34" charset="-79"/>
                      </a:endParaRPr>
                    </a:p>
                  </a:txBody>
                  <a:tcPr marL="41381" marR="41381" marT="0" marB="0" anchor="ctr"/>
                </a:tc>
                <a:extLst>
                  <a:ext uri="{0D108BD9-81ED-4DB2-BD59-A6C34878D82A}">
                    <a16:rowId xmlns:a16="http://schemas.microsoft.com/office/drawing/2014/main" val="2765342919"/>
                  </a:ext>
                </a:extLst>
              </a:tr>
              <a:tr h="673057">
                <a:tc>
                  <a:txBody>
                    <a:bodyPr/>
                    <a:lstStyle/>
                    <a:p>
                      <a:pPr algn="ctr" rtl="1"/>
                      <a:r>
                        <a:rPr lang="en-US" sz="1800" dirty="0"/>
                        <a:t>Single Excitation-Emission pair</a:t>
                      </a:r>
                      <a:endParaRPr lang="he-IL" sz="1800" dirty="0"/>
                    </a:p>
                  </a:txBody>
                  <a:tcPr anchor="ctr"/>
                </a:tc>
                <a:tc>
                  <a:txBody>
                    <a:bodyPr/>
                    <a:lstStyle/>
                    <a:p>
                      <a:pPr algn="ctr">
                        <a:lnSpc>
                          <a:spcPct val="150000"/>
                        </a:lnSpc>
                        <a:spcBef>
                          <a:spcPts val="600"/>
                        </a:spcBef>
                        <a:spcAft>
                          <a:spcPts val="0"/>
                        </a:spcAft>
                      </a:pPr>
                      <a:r>
                        <a:rPr lang="en-US" sz="1800" dirty="0">
                          <a:effectLst/>
                        </a:rPr>
                        <a:t>Detection threshold (Wilcoxson)</a:t>
                      </a:r>
                    </a:p>
                    <a:p>
                      <a:pPr algn="ctr">
                        <a:lnSpc>
                          <a:spcPct val="150000"/>
                        </a:lnSpc>
                        <a:spcBef>
                          <a:spcPts val="600"/>
                        </a:spcBef>
                        <a:spcAft>
                          <a:spcPts val="0"/>
                        </a:spcAft>
                      </a:pPr>
                      <a:r>
                        <a:rPr lang="en-US" sz="1800" dirty="0">
                          <a:effectLst/>
                        </a:rPr>
                        <a:t>[CFU/ml]</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41381" marR="41381" marT="0" marB="0" anchor="ctr"/>
                </a:tc>
                <a:tc>
                  <a:txBody>
                    <a:bodyPr/>
                    <a:lstStyle/>
                    <a:p>
                      <a:pPr algn="ctr">
                        <a:lnSpc>
                          <a:spcPct val="150000"/>
                        </a:lnSpc>
                        <a:spcBef>
                          <a:spcPts val="600"/>
                        </a:spcBef>
                        <a:spcAft>
                          <a:spcPts val="0"/>
                        </a:spcAft>
                      </a:pPr>
                      <a:r>
                        <a:rPr lang="en-US" sz="1800">
                          <a:effectLst/>
                        </a:rPr>
                        <a:t>5*10</a:t>
                      </a:r>
                      <a:r>
                        <a:rPr lang="en-US" sz="1800" baseline="30000">
                          <a:effectLst/>
                        </a:rPr>
                        <a:t>4</a:t>
                      </a:r>
                      <a:endParaRPr lang="en-US" sz="1800">
                        <a:effectLst/>
                        <a:latin typeface="David" panose="020E0502060401010101" pitchFamily="34" charset="-79"/>
                        <a:ea typeface="Calibri" panose="020F0502020204030204" pitchFamily="34" charset="0"/>
                        <a:cs typeface="David" panose="020E0502060401010101" pitchFamily="34" charset="-79"/>
                      </a:endParaRPr>
                    </a:p>
                  </a:txBody>
                  <a:tcPr marL="41381" marR="41381" marT="0" marB="0" anchor="ctr"/>
                </a:tc>
                <a:tc>
                  <a:txBody>
                    <a:bodyPr/>
                    <a:lstStyle/>
                    <a:p>
                      <a:pPr algn="ctr">
                        <a:lnSpc>
                          <a:spcPct val="150000"/>
                        </a:lnSpc>
                        <a:spcBef>
                          <a:spcPts val="600"/>
                        </a:spcBef>
                        <a:spcAft>
                          <a:spcPts val="0"/>
                        </a:spcAft>
                      </a:pPr>
                      <a:r>
                        <a:rPr lang="en-US" sz="1800">
                          <a:effectLst/>
                        </a:rPr>
                        <a:t>10</a:t>
                      </a:r>
                      <a:r>
                        <a:rPr lang="en-US" sz="1800" baseline="30000">
                          <a:effectLst/>
                        </a:rPr>
                        <a:t>5</a:t>
                      </a:r>
                      <a:endParaRPr lang="en-US" sz="1800">
                        <a:effectLst/>
                        <a:latin typeface="David" panose="020E0502060401010101" pitchFamily="34" charset="-79"/>
                        <a:ea typeface="Calibri" panose="020F0502020204030204" pitchFamily="34" charset="0"/>
                        <a:cs typeface="David" panose="020E0502060401010101" pitchFamily="34" charset="-79"/>
                      </a:endParaRPr>
                    </a:p>
                  </a:txBody>
                  <a:tcPr marL="41381" marR="41381" marT="0" marB="0" anchor="ctr"/>
                </a:tc>
                <a:tc>
                  <a:txBody>
                    <a:bodyPr/>
                    <a:lstStyle/>
                    <a:p>
                      <a:pPr algn="ctr">
                        <a:lnSpc>
                          <a:spcPct val="150000"/>
                        </a:lnSpc>
                        <a:spcBef>
                          <a:spcPts val="600"/>
                        </a:spcBef>
                        <a:spcAft>
                          <a:spcPts val="0"/>
                        </a:spcAft>
                      </a:pPr>
                      <a:r>
                        <a:rPr lang="en-US" sz="1800" dirty="0">
                          <a:effectLst/>
                        </a:rPr>
                        <a:t>10</a:t>
                      </a:r>
                      <a:r>
                        <a:rPr lang="en-US" sz="1800" baseline="30000" dirty="0">
                          <a:effectLst/>
                        </a:rPr>
                        <a:t>5</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41381" marR="41381" marT="0" marB="0" anchor="ctr"/>
                </a:tc>
                <a:extLst>
                  <a:ext uri="{0D108BD9-81ED-4DB2-BD59-A6C34878D82A}">
                    <a16:rowId xmlns:a16="http://schemas.microsoft.com/office/drawing/2014/main" val="2161394380"/>
                  </a:ext>
                </a:extLst>
              </a:tr>
              <a:tr h="673057">
                <a:tc rowSpan="2">
                  <a:txBody>
                    <a:bodyPr/>
                    <a:lstStyle/>
                    <a:p>
                      <a:pPr algn="ctr" rtl="1"/>
                      <a:r>
                        <a:rPr lang="en-US" sz="1800" dirty="0"/>
                        <a:t>Full EEM analysis</a:t>
                      </a:r>
                      <a:endParaRPr lang="he-IL" sz="1800" dirty="0"/>
                    </a:p>
                  </a:txBody>
                  <a:tcPr anchor="ctr"/>
                </a:tc>
                <a:tc>
                  <a:txBody>
                    <a:bodyPr/>
                    <a:lstStyle/>
                    <a:p>
                      <a:pPr algn="ctr">
                        <a:lnSpc>
                          <a:spcPct val="150000"/>
                        </a:lnSpc>
                        <a:spcBef>
                          <a:spcPts val="600"/>
                        </a:spcBef>
                        <a:spcAft>
                          <a:spcPts val="0"/>
                        </a:spcAft>
                      </a:pPr>
                      <a:r>
                        <a:rPr lang="en-US" sz="1800" dirty="0">
                          <a:effectLst/>
                        </a:rPr>
                        <a:t>Detection threshold (Wilcoxson)</a:t>
                      </a:r>
                    </a:p>
                    <a:p>
                      <a:pPr algn="ctr">
                        <a:lnSpc>
                          <a:spcPct val="150000"/>
                        </a:lnSpc>
                        <a:spcBef>
                          <a:spcPts val="600"/>
                        </a:spcBef>
                        <a:spcAft>
                          <a:spcPts val="0"/>
                        </a:spcAft>
                      </a:pPr>
                      <a:r>
                        <a:rPr lang="en-US" sz="1800" dirty="0">
                          <a:effectLst/>
                        </a:rPr>
                        <a:t>[CFU/ml]</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41381" marR="41381" marT="0" marB="0" anchor="ctr"/>
                </a:tc>
                <a:tc>
                  <a:txBody>
                    <a:bodyPr/>
                    <a:lstStyle/>
                    <a:p>
                      <a:pPr algn="ctr">
                        <a:lnSpc>
                          <a:spcPct val="150000"/>
                        </a:lnSpc>
                        <a:spcBef>
                          <a:spcPts val="600"/>
                        </a:spcBef>
                        <a:spcAft>
                          <a:spcPts val="0"/>
                        </a:spcAft>
                      </a:pPr>
                      <a:r>
                        <a:rPr lang="en-US" sz="1800" dirty="0">
                          <a:effectLst/>
                        </a:rPr>
                        <a:t>10</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41381" marR="41381" marT="0" marB="0" anchor="ctr"/>
                </a:tc>
                <a:tc>
                  <a:txBody>
                    <a:bodyPr/>
                    <a:lstStyle/>
                    <a:p>
                      <a:pPr algn="ctr">
                        <a:lnSpc>
                          <a:spcPct val="150000"/>
                        </a:lnSpc>
                        <a:spcBef>
                          <a:spcPts val="600"/>
                        </a:spcBef>
                        <a:spcAft>
                          <a:spcPts val="0"/>
                        </a:spcAft>
                      </a:pPr>
                      <a:r>
                        <a:rPr lang="en-US" sz="1800" dirty="0">
                          <a:effectLst/>
                        </a:rPr>
                        <a:t>10</a:t>
                      </a:r>
                      <a:r>
                        <a:rPr lang="en-US" sz="1800" baseline="30000" dirty="0">
                          <a:effectLst/>
                        </a:rPr>
                        <a:t>4</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41381" marR="41381" marT="0" marB="0" anchor="ctr"/>
                </a:tc>
                <a:tc>
                  <a:txBody>
                    <a:bodyPr/>
                    <a:lstStyle/>
                    <a:p>
                      <a:pPr algn="ctr">
                        <a:lnSpc>
                          <a:spcPct val="150000"/>
                        </a:lnSpc>
                        <a:spcBef>
                          <a:spcPts val="600"/>
                        </a:spcBef>
                        <a:spcAft>
                          <a:spcPts val="0"/>
                        </a:spcAft>
                      </a:pPr>
                      <a:r>
                        <a:rPr lang="en-US" sz="1800" dirty="0">
                          <a:effectLst/>
                        </a:rPr>
                        <a:t>10</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41381" marR="41381" marT="0" marB="0" anchor="ctr"/>
                </a:tc>
                <a:extLst>
                  <a:ext uri="{0D108BD9-81ED-4DB2-BD59-A6C34878D82A}">
                    <a16:rowId xmlns:a16="http://schemas.microsoft.com/office/drawing/2014/main" val="2907249212"/>
                  </a:ext>
                </a:extLst>
              </a:tr>
              <a:tr h="719564">
                <a:tc vMerge="1">
                  <a:txBody>
                    <a:bodyPr/>
                    <a:lstStyle/>
                    <a:p>
                      <a:pPr rtl="1"/>
                      <a:endParaRPr lang="he-IL"/>
                    </a:p>
                  </a:txBody>
                  <a:tcPr/>
                </a:tc>
                <a:tc>
                  <a:txBody>
                    <a:bodyPr/>
                    <a:lstStyle/>
                    <a:p>
                      <a:pPr algn="ctr">
                        <a:lnSpc>
                          <a:spcPct val="150000"/>
                        </a:lnSpc>
                        <a:spcBef>
                          <a:spcPts val="600"/>
                        </a:spcBef>
                        <a:spcAft>
                          <a:spcPts val="0"/>
                        </a:spcAft>
                      </a:pPr>
                      <a:r>
                        <a:rPr lang="en-US" sz="1800" dirty="0">
                          <a:effectLst/>
                        </a:rPr>
                        <a:t>Detection threshold (Tukey-Kramer)</a:t>
                      </a:r>
                    </a:p>
                    <a:p>
                      <a:pPr algn="ctr">
                        <a:lnSpc>
                          <a:spcPct val="150000"/>
                        </a:lnSpc>
                        <a:spcBef>
                          <a:spcPts val="600"/>
                        </a:spcBef>
                        <a:spcAft>
                          <a:spcPts val="0"/>
                        </a:spcAft>
                      </a:pPr>
                      <a:r>
                        <a:rPr lang="en-US" sz="1800" dirty="0">
                          <a:effectLst/>
                        </a:rPr>
                        <a:t>[CFU/ml]</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41381" marR="41381" marT="0" marB="0" anchor="ctr"/>
                </a:tc>
                <a:tc>
                  <a:txBody>
                    <a:bodyPr/>
                    <a:lstStyle/>
                    <a:p>
                      <a:pPr algn="ctr">
                        <a:lnSpc>
                          <a:spcPct val="150000"/>
                        </a:lnSpc>
                        <a:spcBef>
                          <a:spcPts val="600"/>
                        </a:spcBef>
                        <a:spcAft>
                          <a:spcPts val="0"/>
                        </a:spcAft>
                      </a:pPr>
                      <a:r>
                        <a:rPr lang="en-US" sz="1800" dirty="0">
                          <a:effectLst/>
                        </a:rPr>
                        <a:t>10</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41381" marR="41381" marT="0" marB="0" anchor="ctr"/>
                </a:tc>
                <a:tc>
                  <a:txBody>
                    <a:bodyPr/>
                    <a:lstStyle/>
                    <a:p>
                      <a:pPr algn="ctr">
                        <a:lnSpc>
                          <a:spcPct val="150000"/>
                        </a:lnSpc>
                        <a:spcBef>
                          <a:spcPts val="600"/>
                        </a:spcBef>
                        <a:spcAft>
                          <a:spcPts val="0"/>
                        </a:spcAft>
                      </a:pPr>
                      <a:r>
                        <a:rPr lang="en-US" sz="1800" dirty="0">
                          <a:effectLst/>
                        </a:rPr>
                        <a:t>10</a:t>
                      </a:r>
                      <a:r>
                        <a:rPr lang="en-US" sz="1800" baseline="30000" dirty="0">
                          <a:effectLst/>
                        </a:rPr>
                        <a:t>3</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41381" marR="41381" marT="0" marB="0" anchor="ctr"/>
                </a:tc>
                <a:tc>
                  <a:txBody>
                    <a:bodyPr/>
                    <a:lstStyle/>
                    <a:p>
                      <a:pPr algn="ctr">
                        <a:lnSpc>
                          <a:spcPct val="150000"/>
                        </a:lnSpc>
                        <a:spcBef>
                          <a:spcPts val="600"/>
                        </a:spcBef>
                        <a:spcAft>
                          <a:spcPts val="0"/>
                        </a:spcAft>
                      </a:pPr>
                      <a:r>
                        <a:rPr lang="en-US" sz="1800" dirty="0">
                          <a:effectLst/>
                        </a:rPr>
                        <a:t>10</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41381" marR="41381" marT="0" marB="0" anchor="ctr"/>
                </a:tc>
                <a:extLst>
                  <a:ext uri="{0D108BD9-81ED-4DB2-BD59-A6C34878D82A}">
                    <a16:rowId xmlns:a16="http://schemas.microsoft.com/office/drawing/2014/main" val="871564924"/>
                  </a:ext>
                </a:extLst>
              </a:tr>
            </a:tbl>
          </a:graphicData>
        </a:graphic>
      </p:graphicFrame>
    </p:spTree>
    <p:extLst>
      <p:ext uri="{BB962C8B-B14F-4D97-AF65-F5344CB8AC3E}">
        <p14:creationId xmlns:p14="http://schemas.microsoft.com/office/powerpoint/2010/main" val="8813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14C9BBC-B74D-45FD-BA3E-F62BB566229C}"/>
              </a:ext>
            </a:extLst>
          </p:cNvPr>
          <p:cNvSpPr>
            <a:spLocks noGrp="1"/>
          </p:cNvSpPr>
          <p:nvPr>
            <p:ph type="title"/>
          </p:nvPr>
        </p:nvSpPr>
        <p:spPr/>
        <p:txBody>
          <a:bodyPr/>
          <a:lstStyle/>
          <a:p>
            <a:r>
              <a:rPr lang="he-IL" dirty="0"/>
              <a:t>השוואה בין </a:t>
            </a:r>
            <a:r>
              <a:rPr lang="he-IL" dirty="0" err="1"/>
              <a:t>ראמאן</a:t>
            </a:r>
            <a:r>
              <a:rPr lang="he-IL" dirty="0"/>
              <a:t> </a:t>
            </a:r>
            <a:r>
              <a:rPr lang="he-IL" dirty="0" err="1"/>
              <a:t>לפלורסנציה</a:t>
            </a:r>
            <a:endParaRPr lang="he-IL" dirty="0"/>
          </a:p>
        </p:txBody>
      </p:sp>
      <p:graphicFrame>
        <p:nvGraphicFramePr>
          <p:cNvPr id="4" name="מציין מיקום תוכן 3">
            <a:extLst>
              <a:ext uri="{FF2B5EF4-FFF2-40B4-BE49-F238E27FC236}">
                <a16:creationId xmlns:a16="http://schemas.microsoft.com/office/drawing/2014/main" id="{3D495FC8-6AB6-40E7-92C0-69E45355C449}"/>
              </a:ext>
            </a:extLst>
          </p:cNvPr>
          <p:cNvGraphicFramePr>
            <a:graphicFrameLocks noGrp="1"/>
          </p:cNvGraphicFramePr>
          <p:nvPr>
            <p:ph idx="1"/>
            <p:extLst>
              <p:ext uri="{D42A27DB-BD31-4B8C-83A1-F6EECF244321}">
                <p14:modId xmlns:p14="http://schemas.microsoft.com/office/powerpoint/2010/main" val="2882676799"/>
              </p:ext>
            </p:extLst>
          </p:nvPr>
        </p:nvGraphicFramePr>
        <p:xfrm>
          <a:off x="685800" y="2193925"/>
          <a:ext cx="10820400" cy="2855153"/>
        </p:xfrm>
        <a:graphic>
          <a:graphicData uri="http://schemas.openxmlformats.org/drawingml/2006/table">
            <a:tbl>
              <a:tblPr rtl="1" firstRow="1" bandRow="1">
                <a:tableStyleId>{0505E3EF-67EA-436B-97B2-0124C06EBD24}</a:tableStyleId>
              </a:tblPr>
              <a:tblGrid>
                <a:gridCol w="2705100">
                  <a:extLst>
                    <a:ext uri="{9D8B030D-6E8A-4147-A177-3AD203B41FA5}">
                      <a16:colId xmlns:a16="http://schemas.microsoft.com/office/drawing/2014/main" val="2608097312"/>
                    </a:ext>
                  </a:extLst>
                </a:gridCol>
                <a:gridCol w="2705100">
                  <a:extLst>
                    <a:ext uri="{9D8B030D-6E8A-4147-A177-3AD203B41FA5}">
                      <a16:colId xmlns:a16="http://schemas.microsoft.com/office/drawing/2014/main" val="2592942237"/>
                    </a:ext>
                  </a:extLst>
                </a:gridCol>
                <a:gridCol w="2705100">
                  <a:extLst>
                    <a:ext uri="{9D8B030D-6E8A-4147-A177-3AD203B41FA5}">
                      <a16:colId xmlns:a16="http://schemas.microsoft.com/office/drawing/2014/main" val="310613880"/>
                    </a:ext>
                  </a:extLst>
                </a:gridCol>
                <a:gridCol w="2705100">
                  <a:extLst>
                    <a:ext uri="{9D8B030D-6E8A-4147-A177-3AD203B41FA5}">
                      <a16:colId xmlns:a16="http://schemas.microsoft.com/office/drawing/2014/main" val="807274791"/>
                    </a:ext>
                  </a:extLst>
                </a:gridCol>
              </a:tblGrid>
              <a:tr h="412725">
                <a:tc>
                  <a:txBody>
                    <a:bodyPr/>
                    <a:lstStyle/>
                    <a:p>
                      <a:pPr algn="ctr" rtl="1"/>
                      <a:endParaRPr lang="he-IL"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dirty="0"/>
                        <a:t>סף גילוי </a:t>
                      </a:r>
                      <a:r>
                        <a:rPr lang="en-US" i="1" dirty="0"/>
                        <a:t>E. Coli</a:t>
                      </a:r>
                      <a:endParaRPr lang="he-IL"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dirty="0"/>
                        <a:t>סף גילוי </a:t>
                      </a:r>
                      <a:r>
                        <a:rPr lang="en-US" dirty="0"/>
                        <a:t>B. Subtilis</a:t>
                      </a:r>
                      <a:endParaRPr lang="he-IL"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dirty="0"/>
                        <a:t>יכולת אבחנה בין חיידקים</a:t>
                      </a:r>
                    </a:p>
                  </a:txBody>
                  <a:tcPr/>
                </a:tc>
                <a:extLst>
                  <a:ext uri="{0D108BD9-81ED-4DB2-BD59-A6C34878D82A}">
                    <a16:rowId xmlns:a16="http://schemas.microsoft.com/office/drawing/2014/main" val="2967543740"/>
                  </a:ext>
                </a:extLst>
              </a:tr>
              <a:tr h="712375">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Low Resolution Raman</a:t>
                      </a:r>
                      <a:endParaRPr lang="he-IL" dirty="0"/>
                    </a:p>
                    <a:p>
                      <a:pPr algn="ctr" rtl="1"/>
                      <a:endParaRPr lang="he-IL" dirty="0"/>
                    </a:p>
                  </a:txBody>
                  <a:tcPr/>
                </a:tc>
                <a:tc>
                  <a:txBody>
                    <a:bodyPr/>
                    <a:lstStyle/>
                    <a:p>
                      <a:pPr algn="ctr" rtl="1"/>
                      <a:r>
                        <a:rPr lang="en-US" sz="3200" dirty="0"/>
                        <a:t>10</a:t>
                      </a:r>
                      <a:r>
                        <a:rPr lang="en-US" sz="3200" baseline="30000" dirty="0"/>
                        <a:t>6</a:t>
                      </a:r>
                      <a:endParaRPr lang="he-IL" sz="3200" dirty="0"/>
                    </a:p>
                  </a:txBody>
                  <a:tcPr/>
                </a:tc>
                <a:tc>
                  <a:txBody>
                    <a:bodyPr/>
                    <a:lstStyle/>
                    <a:p>
                      <a:pPr algn="ctr" rtl="1"/>
                      <a:r>
                        <a:rPr lang="en-US" sz="3200" dirty="0"/>
                        <a:t>10</a:t>
                      </a:r>
                      <a:r>
                        <a:rPr lang="en-US" sz="3200" baseline="30000" dirty="0"/>
                        <a:t>2</a:t>
                      </a:r>
                      <a:endParaRPr lang="he-IL" sz="3200" dirty="0"/>
                    </a:p>
                  </a:txBody>
                  <a:tcPr/>
                </a:tc>
                <a:tc>
                  <a:txBody>
                    <a:bodyPr/>
                    <a:lstStyle/>
                    <a:p>
                      <a:pPr algn="ctr" rtl="1"/>
                      <a:r>
                        <a:rPr lang="en-US" sz="3200" dirty="0"/>
                        <a:t>97%</a:t>
                      </a:r>
                      <a:endParaRPr lang="he-IL" sz="3200" dirty="0"/>
                    </a:p>
                  </a:txBody>
                  <a:tcPr/>
                </a:tc>
                <a:extLst>
                  <a:ext uri="{0D108BD9-81ED-4DB2-BD59-A6C34878D82A}">
                    <a16:rowId xmlns:a16="http://schemas.microsoft.com/office/drawing/2014/main" val="3396659898"/>
                  </a:ext>
                </a:extLst>
              </a:tr>
              <a:tr h="1017678">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dirty="0"/>
                        <a:t>Single wavelength pair Fluorescence</a:t>
                      </a:r>
                      <a:endParaRPr lang="he-IL" dirty="0"/>
                    </a:p>
                    <a:p>
                      <a:pPr algn="ctr" rtl="1"/>
                      <a:endParaRPr lang="he-IL" dirty="0"/>
                    </a:p>
                  </a:txBody>
                  <a:tcPr/>
                </a:tc>
                <a:tc>
                  <a:txBody>
                    <a:bodyPr/>
                    <a:lstStyle/>
                    <a:p>
                      <a:pPr algn="ctr" rtl="1"/>
                      <a:r>
                        <a:rPr lang="en-US" sz="3200" dirty="0"/>
                        <a:t>10</a:t>
                      </a:r>
                      <a:r>
                        <a:rPr lang="en-US" sz="3200" baseline="30000" dirty="0"/>
                        <a:t>4</a:t>
                      </a:r>
                      <a:endParaRPr lang="he-IL" sz="3200" dirty="0"/>
                    </a:p>
                  </a:txBody>
                  <a:tcPr/>
                </a:tc>
                <a:tc>
                  <a:txBody>
                    <a:bodyPr/>
                    <a:lstStyle/>
                    <a:p>
                      <a:pPr algn="ctr" rtl="1"/>
                      <a:r>
                        <a:rPr lang="en-US" sz="3200" dirty="0"/>
                        <a:t>10</a:t>
                      </a:r>
                      <a:r>
                        <a:rPr lang="en-US" sz="3200" baseline="30000" dirty="0"/>
                        <a:t>3</a:t>
                      </a:r>
                      <a:endParaRPr lang="he-IL" sz="3200" dirty="0"/>
                    </a:p>
                  </a:txBody>
                  <a:tcPr/>
                </a:tc>
                <a:tc>
                  <a:txBody>
                    <a:bodyPr/>
                    <a:lstStyle/>
                    <a:p>
                      <a:pPr algn="ctr" rtl="1"/>
                      <a:r>
                        <a:rPr lang="he-IL" sz="3200" dirty="0"/>
                        <a:t>לא ניתן להבחין</a:t>
                      </a:r>
                    </a:p>
                  </a:txBody>
                  <a:tcPr/>
                </a:tc>
                <a:extLst>
                  <a:ext uri="{0D108BD9-81ED-4DB2-BD59-A6C34878D82A}">
                    <a16:rowId xmlns:a16="http://schemas.microsoft.com/office/drawing/2014/main" val="2239046504"/>
                  </a:ext>
                </a:extLst>
              </a:tr>
              <a:tr h="712375">
                <a:tc>
                  <a:txBody>
                    <a:bodyPr/>
                    <a:lstStyle/>
                    <a:p>
                      <a:pPr algn="ctr" rtl="1"/>
                      <a:r>
                        <a:rPr lang="en-US" dirty="0"/>
                        <a:t>PLS model – Full EEM Fluorescence</a:t>
                      </a:r>
                      <a:endParaRPr lang="he-IL" dirty="0"/>
                    </a:p>
                  </a:txBody>
                  <a:tcPr/>
                </a:tc>
                <a:tc>
                  <a:txBody>
                    <a:bodyPr/>
                    <a:lstStyle/>
                    <a:p>
                      <a:pPr algn="ctr" rtl="1"/>
                      <a:r>
                        <a:rPr lang="en-US" sz="3200" dirty="0"/>
                        <a:t>10</a:t>
                      </a:r>
                      <a:r>
                        <a:rPr lang="en-US" sz="3200" baseline="30000" dirty="0"/>
                        <a:t>1</a:t>
                      </a:r>
                      <a:endParaRPr lang="he-IL" sz="3200" dirty="0"/>
                    </a:p>
                  </a:txBody>
                  <a:tcPr/>
                </a:tc>
                <a:tc>
                  <a:txBody>
                    <a:bodyPr/>
                    <a:lstStyle/>
                    <a:p>
                      <a:pPr algn="ctr" rtl="1"/>
                      <a:r>
                        <a:rPr lang="en-US" sz="3200" dirty="0"/>
                        <a:t>10</a:t>
                      </a:r>
                      <a:r>
                        <a:rPr lang="en-US" sz="3200" baseline="30000" dirty="0"/>
                        <a:t>3</a:t>
                      </a:r>
                      <a:endParaRPr lang="he-IL" sz="3200" dirty="0"/>
                    </a:p>
                  </a:txBody>
                  <a:tcPr/>
                </a:tc>
                <a:tc>
                  <a:txBody>
                    <a:bodyPr/>
                    <a:lstStyle/>
                    <a:p>
                      <a:pPr algn="ctr" rtl="1"/>
                      <a:r>
                        <a:rPr lang="en-US" sz="3200" dirty="0"/>
                        <a:t>100%</a:t>
                      </a:r>
                      <a:endParaRPr lang="he-IL" sz="3200" dirty="0"/>
                    </a:p>
                  </a:txBody>
                  <a:tcPr/>
                </a:tc>
                <a:extLst>
                  <a:ext uri="{0D108BD9-81ED-4DB2-BD59-A6C34878D82A}">
                    <a16:rowId xmlns:a16="http://schemas.microsoft.com/office/drawing/2014/main" val="2385125201"/>
                  </a:ext>
                </a:extLst>
              </a:tr>
            </a:tbl>
          </a:graphicData>
        </a:graphic>
      </p:graphicFrame>
    </p:spTree>
    <p:extLst>
      <p:ext uri="{BB962C8B-B14F-4D97-AF65-F5344CB8AC3E}">
        <p14:creationId xmlns:p14="http://schemas.microsoft.com/office/powerpoint/2010/main" val="998765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C0C99B8-BC6E-4336-82A0-3FA54E805D30}"/>
              </a:ext>
            </a:extLst>
          </p:cNvPr>
          <p:cNvSpPr>
            <a:spLocks noGrp="1"/>
          </p:cNvSpPr>
          <p:nvPr>
            <p:ph type="title"/>
          </p:nvPr>
        </p:nvSpPr>
        <p:spPr/>
        <p:txBody>
          <a:bodyPr/>
          <a:lstStyle/>
          <a:p>
            <a:r>
              <a:rPr lang="he-IL" dirty="0"/>
              <a:t>בדיקת מי תהום המיועדים לשתייה</a:t>
            </a:r>
          </a:p>
        </p:txBody>
      </p:sp>
      <p:sp>
        <p:nvSpPr>
          <p:cNvPr id="3" name="מציין מיקום תוכן 2">
            <a:extLst>
              <a:ext uri="{FF2B5EF4-FFF2-40B4-BE49-F238E27FC236}">
                <a16:creationId xmlns:a16="http://schemas.microsoft.com/office/drawing/2014/main" id="{80EF2E59-D47E-4446-A248-CD288D444260}"/>
              </a:ext>
            </a:extLst>
          </p:cNvPr>
          <p:cNvSpPr>
            <a:spLocks noGrp="1"/>
          </p:cNvSpPr>
          <p:nvPr>
            <p:ph idx="1"/>
          </p:nvPr>
        </p:nvSpPr>
        <p:spPr>
          <a:xfrm>
            <a:off x="3836504" y="2194560"/>
            <a:ext cx="7669696" cy="4024125"/>
          </a:xfrm>
        </p:spPr>
        <p:txBody>
          <a:bodyPr/>
          <a:lstStyle/>
          <a:p>
            <a:r>
              <a:rPr lang="he-IL" dirty="0"/>
              <a:t>קיבלנו 99 דוגמאות מי שתייה לפני הכלרה מקידוחי מי תהום של מקורות</a:t>
            </a:r>
          </a:p>
          <a:p>
            <a:r>
              <a:rPr lang="he-IL" dirty="0"/>
              <a:t>הדיגום נעשה לאורך שנה</a:t>
            </a:r>
          </a:p>
          <a:p>
            <a:r>
              <a:rPr lang="he-IL" dirty="0"/>
              <a:t>הדוגמאות נבדקו במעבדת השירות של מקורות בשיטות סטנדרטיות:</a:t>
            </a:r>
          </a:p>
          <a:p>
            <a:pPr marL="914400" lvl="1" indent="-457200">
              <a:buFont typeface="+mj-lt"/>
              <a:buAutoNum type="arabicPeriod"/>
            </a:pPr>
            <a:r>
              <a:rPr lang="he-IL" dirty="0"/>
              <a:t>זיהום צואתי (קוליפורמים, קוליפורמים </a:t>
            </a:r>
            <a:r>
              <a:rPr lang="he-IL" dirty="0" err="1"/>
              <a:t>צואתיים</a:t>
            </a:r>
            <a:r>
              <a:rPr lang="he-IL" dirty="0"/>
              <a:t>, </a:t>
            </a:r>
            <a:r>
              <a:rPr lang="he-IL" dirty="0" err="1"/>
              <a:t>סטרפטוקוק</a:t>
            </a:r>
            <a:r>
              <a:rPr lang="he-IL" dirty="0"/>
              <a:t> צואתי)</a:t>
            </a:r>
          </a:p>
          <a:p>
            <a:pPr marL="914400" lvl="1" indent="-457200">
              <a:buFont typeface="+mj-lt"/>
              <a:buAutoNum type="arabicPeriod"/>
            </a:pPr>
            <a:r>
              <a:rPr lang="he-IL" dirty="0"/>
              <a:t>ספירה כללית (חיידקים </a:t>
            </a:r>
            <a:r>
              <a:rPr lang="he-IL" dirty="0" err="1"/>
              <a:t>הטרוטרופיים</a:t>
            </a:r>
            <a:r>
              <a:rPr lang="he-IL" dirty="0"/>
              <a:t>)</a:t>
            </a:r>
          </a:p>
          <a:p>
            <a:r>
              <a:rPr lang="he-IL" dirty="0"/>
              <a:t>במקביל, הדוגמאות נשלחו למעבדה שלנו במכון וולקני ונסרקו </a:t>
            </a:r>
            <a:r>
              <a:rPr lang="he-IL" dirty="0" err="1"/>
              <a:t>בפלואורומטר</a:t>
            </a:r>
            <a:endParaRPr lang="he-IL" dirty="0"/>
          </a:p>
        </p:txBody>
      </p:sp>
      <p:pic>
        <p:nvPicPr>
          <p:cNvPr id="2050" name="Picture 2" descr="×ª××¦××ª ×ª××× × ×¢×××¨ ××¤×ª ××©×¨×× ×¤×©×××">
            <a:extLst>
              <a:ext uri="{FF2B5EF4-FFF2-40B4-BE49-F238E27FC236}">
                <a16:creationId xmlns:a16="http://schemas.microsoft.com/office/drawing/2014/main" id="{8BBE6F4F-D2AF-4DE4-89C9-531DE34689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569"/>
          <a:stretch/>
        </p:blipFill>
        <p:spPr bwMode="auto">
          <a:xfrm>
            <a:off x="594659" y="1410887"/>
            <a:ext cx="2971800" cy="52048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ª××¦××ª ×ª××× × ×¢×××¨ âªblue  flag clipartâ¬â">
            <a:extLst>
              <a:ext uri="{FF2B5EF4-FFF2-40B4-BE49-F238E27FC236}">
                <a16:creationId xmlns:a16="http://schemas.microsoft.com/office/drawing/2014/main" id="{AD3EAA47-C4DC-4B21-AA88-467037016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63528">
            <a:off x="2824487" y="1277228"/>
            <a:ext cx="494648" cy="6465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ª××¦××ª ×ª××× × ×¢×××¨ âªblue  flag clipartâ¬â">
            <a:extLst>
              <a:ext uri="{FF2B5EF4-FFF2-40B4-BE49-F238E27FC236}">
                <a16:creationId xmlns:a16="http://schemas.microsoft.com/office/drawing/2014/main" id="{4FD8B3D5-0EF0-4717-97E0-0CB1C3930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63528">
            <a:off x="2021920" y="1672567"/>
            <a:ext cx="494648" cy="6465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ª××¦××ª ×ª××× × ×¢×××¨ âªblue  flag clipartâ¬â">
            <a:extLst>
              <a:ext uri="{FF2B5EF4-FFF2-40B4-BE49-F238E27FC236}">
                <a16:creationId xmlns:a16="http://schemas.microsoft.com/office/drawing/2014/main" id="{246F9241-0925-4705-93CC-CFF19F315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318892">
            <a:off x="3181709" y="1548023"/>
            <a:ext cx="494648" cy="64651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ª××¦××ª ×ª××× × ×¢×××¨ âªblue  flag clipartâ¬â">
            <a:extLst>
              <a:ext uri="{FF2B5EF4-FFF2-40B4-BE49-F238E27FC236}">
                <a16:creationId xmlns:a16="http://schemas.microsoft.com/office/drawing/2014/main" id="{708ACCBA-F9E1-4FAA-AFCF-4D297B331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643888">
            <a:off x="2609628" y="1532182"/>
            <a:ext cx="494648" cy="646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257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772328-BDB5-496F-8CBD-1F1156CC107C}"/>
              </a:ext>
            </a:extLst>
          </p:cNvPr>
          <p:cNvSpPr>
            <a:spLocks noGrp="1"/>
          </p:cNvSpPr>
          <p:nvPr>
            <p:ph type="title"/>
          </p:nvPr>
        </p:nvSpPr>
        <p:spPr/>
        <p:txBody>
          <a:bodyPr/>
          <a:lstStyle/>
          <a:p>
            <a:r>
              <a:rPr lang="he-IL" dirty="0"/>
              <a:t>מבוא – זיהום חיידקי במי שתייה</a:t>
            </a:r>
          </a:p>
        </p:txBody>
      </p:sp>
      <p:sp>
        <p:nvSpPr>
          <p:cNvPr id="3" name="מציין מיקום תוכן 2">
            <a:extLst>
              <a:ext uri="{FF2B5EF4-FFF2-40B4-BE49-F238E27FC236}">
                <a16:creationId xmlns:a16="http://schemas.microsoft.com/office/drawing/2014/main" id="{C5A47B4C-DE8F-464F-AADD-AC9027F145F8}"/>
              </a:ext>
            </a:extLst>
          </p:cNvPr>
          <p:cNvSpPr>
            <a:spLocks noGrp="1"/>
          </p:cNvSpPr>
          <p:nvPr>
            <p:ph idx="1"/>
          </p:nvPr>
        </p:nvSpPr>
        <p:spPr>
          <a:xfrm>
            <a:off x="685800" y="1727835"/>
            <a:ext cx="10820400" cy="4024125"/>
          </a:xfrm>
        </p:spPr>
        <p:txBody>
          <a:bodyPr/>
          <a:lstStyle/>
          <a:p>
            <a:r>
              <a:rPr lang="he-IL" dirty="0"/>
              <a:t>זיהום נגרם מנוכחות טבעית של חיידקים במקור המים, או מתקלות בצנרת המאפשרות חדירת ושגשוג של חיידקים</a:t>
            </a:r>
          </a:p>
          <a:p>
            <a:r>
              <a:rPr lang="he-IL" dirty="0"/>
              <a:t>מי שתייה הם מוצר מזון בפני עצמם, אך גם משמשים כמרכיב בכלל מוצרי המזון</a:t>
            </a:r>
          </a:p>
          <a:p>
            <a:r>
              <a:rPr lang="he-IL" dirty="0"/>
              <a:t>הזיהום עלול לגרום לזיהום צולב של מוצרי מזון בתהליכי הכנה ושטיפה תעשייתיים</a:t>
            </a:r>
          </a:p>
          <a:p>
            <a:r>
              <a:rPr lang="he-IL" dirty="0"/>
              <a:t>זיהום חיידקי במי שתייה גורם לכ-40,000 אשפוזים בשנה בארה"ב</a:t>
            </a:r>
          </a:p>
          <a:p>
            <a:pPr marL="0" indent="0" algn="ctr">
              <a:buNone/>
            </a:pPr>
            <a:r>
              <a:rPr lang="he-IL" sz="2800" b="1" dirty="0"/>
              <a:t>גילוי מהיר מאפשר טיפול פשוט וזול</a:t>
            </a:r>
          </a:p>
        </p:txBody>
      </p:sp>
      <p:pic>
        <p:nvPicPr>
          <p:cNvPr id="1026" name="Picture 2" descr="×ª××¦××ª ×ª××× × ×¢×××¨ âªhospitalization choleraâ¬â">
            <a:extLst>
              <a:ext uri="{FF2B5EF4-FFF2-40B4-BE49-F238E27FC236}">
                <a16:creationId xmlns:a16="http://schemas.microsoft.com/office/drawing/2014/main" id="{4CB830C0-5411-4220-B3C0-7D6C78F3F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6" y="4430410"/>
            <a:ext cx="3067050" cy="20359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ª××¦××ª ×ª××× × ×¢×××¨ âªindustrial food washâ¬â">
            <a:extLst>
              <a:ext uri="{FF2B5EF4-FFF2-40B4-BE49-F238E27FC236}">
                <a16:creationId xmlns:a16="http://schemas.microsoft.com/office/drawing/2014/main" id="{467C709C-ECDC-463E-B88A-A6A6D84DEF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410"/>
          <a:stretch/>
        </p:blipFill>
        <p:spPr bwMode="auto">
          <a:xfrm>
            <a:off x="3378297" y="4430410"/>
            <a:ext cx="2832788" cy="20520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ª××¦××ª ×ª××× × ×¢×××¨ âªwater source contaminationâ¬â">
            <a:extLst>
              <a:ext uri="{FF2B5EF4-FFF2-40B4-BE49-F238E27FC236}">
                <a16:creationId xmlns:a16="http://schemas.microsoft.com/office/drawing/2014/main" id="{B201D44F-F06A-4DC6-9ED1-48DB2CF992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3940"/>
          <a:stretch/>
        </p:blipFill>
        <p:spPr bwMode="auto">
          <a:xfrm>
            <a:off x="9090695" y="4430410"/>
            <a:ext cx="2894929" cy="20359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ª××¦××ª ×ª××× × ×¢×××¨ âªbottled water supermarketâ¬â">
            <a:extLst>
              <a:ext uri="{FF2B5EF4-FFF2-40B4-BE49-F238E27FC236}">
                <a16:creationId xmlns:a16="http://schemas.microsoft.com/office/drawing/2014/main" id="{492C766B-4AE9-4C8E-A5BC-F3A303B14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5956" y="4414332"/>
            <a:ext cx="2669868" cy="2052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00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2"/>
                                        </p:tgtEl>
                                        <p:attrNameLst>
                                          <p:attrName>style.visibility</p:attrName>
                                        </p:attrNameLst>
                                      </p:cBhvr>
                                      <p:to>
                                        <p:strVal val="visible"/>
                                      </p:to>
                                    </p:set>
                                    <p:animEffect transition="in" filter="fade">
                                      <p:cBhvr>
                                        <p:cTn id="11" dur="500"/>
                                        <p:tgtEl>
                                          <p:spTgt spid="103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030"/>
                                        </p:tgtEl>
                                        <p:attrNameLst>
                                          <p:attrName>style.visibility</p:attrName>
                                        </p:attrNameLst>
                                      </p:cBhvr>
                                      <p:to>
                                        <p:strVal val="visible"/>
                                      </p:to>
                                    </p:set>
                                    <p:animEffect transition="in" filter="fade">
                                      <p:cBhvr>
                                        <p:cTn id="29" dur="500"/>
                                        <p:tgtEl>
                                          <p:spTgt spid="103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026"/>
                                        </p:tgtEl>
                                        <p:attrNameLst>
                                          <p:attrName>style.visibility</p:attrName>
                                        </p:attrNameLst>
                                      </p:cBhvr>
                                      <p:to>
                                        <p:strVal val="visible"/>
                                      </p:to>
                                    </p:set>
                                    <p:animEffect transition="in" filter="fade">
                                      <p:cBhvr>
                                        <p:cTn id="38" dur="500"/>
                                        <p:tgtEl>
                                          <p:spTgt spid="10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fade">
                                      <p:cBhvr>
                                        <p:cTn id="4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126D513-0705-4037-8E2F-96A6FC826C4A}"/>
              </a:ext>
            </a:extLst>
          </p:cNvPr>
          <p:cNvSpPr>
            <a:spLocks noGrp="1"/>
          </p:cNvSpPr>
          <p:nvPr>
            <p:ph type="title"/>
          </p:nvPr>
        </p:nvSpPr>
        <p:spPr/>
        <p:txBody>
          <a:bodyPr/>
          <a:lstStyle/>
          <a:p>
            <a:r>
              <a:rPr lang="he-IL" dirty="0"/>
              <a:t>תוצאות מי שתייה - זיהום צואתי</a:t>
            </a:r>
          </a:p>
        </p:txBody>
      </p:sp>
      <p:sp>
        <p:nvSpPr>
          <p:cNvPr id="17" name="מציין מיקום תוכן 16">
            <a:extLst>
              <a:ext uri="{FF2B5EF4-FFF2-40B4-BE49-F238E27FC236}">
                <a16:creationId xmlns:a16="http://schemas.microsoft.com/office/drawing/2014/main" id="{FA78090D-0295-44A7-B9F2-F23A3CFB9EC5}"/>
              </a:ext>
            </a:extLst>
          </p:cNvPr>
          <p:cNvSpPr>
            <a:spLocks noGrp="1"/>
          </p:cNvSpPr>
          <p:nvPr>
            <p:ph sz="half" idx="1"/>
          </p:nvPr>
        </p:nvSpPr>
        <p:spPr>
          <a:xfrm>
            <a:off x="7762875" y="2194559"/>
            <a:ext cx="4210049" cy="4024125"/>
          </a:xfrm>
        </p:spPr>
        <p:txBody>
          <a:bodyPr/>
          <a:lstStyle/>
          <a:p>
            <a:r>
              <a:rPr lang="he-IL" dirty="0"/>
              <a:t>לאורך כל תקופת הדיגום נמצאה דוגמה אחת בעלת זיהום צואתי משמעותי</a:t>
            </a:r>
            <a:br>
              <a:rPr lang="en-US" dirty="0"/>
            </a:br>
            <a:r>
              <a:rPr lang="he-IL" dirty="0"/>
              <a:t>(</a:t>
            </a:r>
            <a:r>
              <a:rPr lang="en-US" i="1" dirty="0"/>
              <a:t>E.coli </a:t>
            </a:r>
            <a:r>
              <a:rPr lang="en-US" dirty="0"/>
              <a:t>&gt; 1 CFU/100ml</a:t>
            </a:r>
            <a:r>
              <a:rPr lang="he-IL" dirty="0"/>
              <a:t>).</a:t>
            </a:r>
          </a:p>
          <a:p>
            <a:r>
              <a:rPr lang="he-IL" dirty="0"/>
              <a:t>דיגום מבאר שימרון 7 מתאריך 22 למאי 2018</a:t>
            </a:r>
          </a:p>
          <a:p>
            <a:r>
              <a:rPr lang="he-IL" dirty="0"/>
              <a:t>ניתן לראות אות פלורסנטי חזק וברור</a:t>
            </a:r>
          </a:p>
          <a:p>
            <a:r>
              <a:rPr lang="he-IL" dirty="0"/>
              <a:t>הכלרה וסינון הדוגמה גורמים להעלמות האות.</a:t>
            </a:r>
          </a:p>
        </p:txBody>
      </p:sp>
      <p:grpSp>
        <p:nvGrpSpPr>
          <p:cNvPr id="21" name="Group 224">
            <a:extLst>
              <a:ext uri="{FF2B5EF4-FFF2-40B4-BE49-F238E27FC236}">
                <a16:creationId xmlns:a16="http://schemas.microsoft.com/office/drawing/2014/main" id="{78CA96A7-803B-458C-9C20-A7933706CD10}"/>
              </a:ext>
            </a:extLst>
          </p:cNvPr>
          <p:cNvGrpSpPr/>
          <p:nvPr/>
        </p:nvGrpSpPr>
        <p:grpSpPr>
          <a:xfrm>
            <a:off x="219076" y="1982005"/>
            <a:ext cx="7543799" cy="4656920"/>
            <a:chOff x="5938" y="-1162"/>
            <a:chExt cx="5274513" cy="3601503"/>
          </a:xfrm>
        </p:grpSpPr>
        <p:grpSp>
          <p:nvGrpSpPr>
            <p:cNvPr id="22" name="Group 226">
              <a:extLst>
                <a:ext uri="{FF2B5EF4-FFF2-40B4-BE49-F238E27FC236}">
                  <a16:creationId xmlns:a16="http://schemas.microsoft.com/office/drawing/2014/main" id="{432EFB82-C626-4594-9761-2D3F9C122E57}"/>
                </a:ext>
              </a:extLst>
            </p:cNvPr>
            <p:cNvGrpSpPr/>
            <p:nvPr/>
          </p:nvGrpSpPr>
          <p:grpSpPr>
            <a:xfrm>
              <a:off x="5938" y="0"/>
              <a:ext cx="5274513" cy="3600341"/>
              <a:chOff x="0" y="0"/>
              <a:chExt cx="5274513" cy="3600341"/>
            </a:xfrm>
          </p:grpSpPr>
          <p:pic>
            <p:nvPicPr>
              <p:cNvPr id="27" name="Picture 4">
                <a:extLst>
                  <a:ext uri="{FF2B5EF4-FFF2-40B4-BE49-F238E27FC236}">
                    <a16:creationId xmlns:a16="http://schemas.microsoft.com/office/drawing/2014/main" id="{F27DB645-324C-4F3E-BA69-66967BA5E7AC}"/>
                  </a:ext>
                </a:extLst>
              </p:cNvPr>
              <p:cNvPicPr>
                <a:picLocks noGrp="1"/>
              </p:cNvPicPr>
              <p:nvPr/>
            </p:nvPicPr>
            <p:blipFill rotWithShape="1">
              <a:blip r:embed="rId3" cstate="print">
                <a:extLst>
                  <a:ext uri="{28A0092B-C50C-407E-A947-70E740481C1C}">
                    <a14:useLocalDpi xmlns:a14="http://schemas.microsoft.com/office/drawing/2010/main" val="0"/>
                  </a:ext>
                </a:extLst>
              </a:blip>
              <a:srcRect l="1365" t="14967" r="5703" b="14211"/>
              <a:stretch/>
            </p:blipFill>
            <p:spPr bwMode="auto">
              <a:xfrm>
                <a:off x="0" y="0"/>
                <a:ext cx="2609850" cy="1799590"/>
              </a:xfrm>
              <a:prstGeom prst="rect">
                <a:avLst/>
              </a:prstGeom>
              <a:noFill/>
              <a:ln>
                <a:noFill/>
              </a:ln>
              <a:extLst>
                <a:ext uri="{53640926-AAD7-44D8-BBD7-CCE9431645EC}">
                  <a14:shadowObscured xmlns:a14="http://schemas.microsoft.com/office/drawing/2010/main"/>
                </a:ext>
              </a:extLst>
            </p:spPr>
          </p:pic>
          <p:pic>
            <p:nvPicPr>
              <p:cNvPr id="28" name="Picture Placeholder 6">
                <a:extLst>
                  <a:ext uri="{FF2B5EF4-FFF2-40B4-BE49-F238E27FC236}">
                    <a16:creationId xmlns:a16="http://schemas.microsoft.com/office/drawing/2014/main" id="{9BB2C5DB-95F3-4D78-B941-A2AB7A42D90C}"/>
                  </a:ext>
                </a:extLst>
              </p:cNvPr>
              <p:cNvPicPr>
                <a:picLocks noGrp="1"/>
              </p:cNvPicPr>
              <p:nvPr/>
            </p:nvPicPr>
            <p:blipFill rotWithShape="1">
              <a:blip r:embed="rId4" cstate="print">
                <a:extLst>
                  <a:ext uri="{28A0092B-C50C-407E-A947-70E740481C1C}">
                    <a14:useLocalDpi xmlns:a14="http://schemas.microsoft.com/office/drawing/2010/main" val="0"/>
                  </a:ext>
                </a:extLst>
              </a:blip>
              <a:srcRect l="1757" t="14944" r="6007" b="14456"/>
              <a:stretch/>
            </p:blipFill>
            <p:spPr bwMode="auto">
              <a:xfrm>
                <a:off x="2664663" y="1800751"/>
                <a:ext cx="2609850" cy="1799590"/>
              </a:xfrm>
              <a:prstGeom prst="rect">
                <a:avLst/>
              </a:prstGeom>
              <a:noFill/>
              <a:ln>
                <a:noFill/>
              </a:ln>
              <a:extLst>
                <a:ext uri="{53640926-AAD7-44D8-BBD7-CCE9431645EC}">
                  <a14:shadowObscured xmlns:a14="http://schemas.microsoft.com/office/drawing/2010/main"/>
                </a:ext>
              </a:extLst>
            </p:spPr>
          </p:pic>
          <p:pic>
            <p:nvPicPr>
              <p:cNvPr id="29" name="Picture 2">
                <a:extLst>
                  <a:ext uri="{FF2B5EF4-FFF2-40B4-BE49-F238E27FC236}">
                    <a16:creationId xmlns:a16="http://schemas.microsoft.com/office/drawing/2014/main" id="{A11C230A-ABD2-4761-991F-84A5804707D3}"/>
                  </a:ext>
                </a:extLst>
              </p:cNvPr>
              <p:cNvPicPr>
                <a:picLocks noGrp="1"/>
              </p:cNvPicPr>
              <p:nvPr/>
            </p:nvPicPr>
            <p:blipFill rotWithShape="1">
              <a:blip r:embed="rId5" cstate="print">
                <a:extLst>
                  <a:ext uri="{28A0092B-C50C-407E-A947-70E740481C1C}">
                    <a14:useLocalDpi xmlns:a14="http://schemas.microsoft.com/office/drawing/2010/main" val="0"/>
                  </a:ext>
                </a:extLst>
              </a:blip>
              <a:srcRect l="1158" t="15249" r="5893" b="13998"/>
              <a:stretch/>
            </p:blipFill>
            <p:spPr bwMode="auto">
              <a:xfrm>
                <a:off x="2664663" y="0"/>
                <a:ext cx="2609850" cy="1799590"/>
              </a:xfrm>
              <a:prstGeom prst="rect">
                <a:avLst/>
              </a:prstGeom>
              <a:noFill/>
              <a:ln>
                <a:noFill/>
              </a:ln>
              <a:extLst>
                <a:ext uri="{53640926-AAD7-44D8-BBD7-CCE9431645EC}">
                  <a14:shadowObscured xmlns:a14="http://schemas.microsoft.com/office/drawing/2010/main"/>
                </a:ext>
              </a:extLst>
            </p:spPr>
          </p:pic>
          <p:pic>
            <p:nvPicPr>
              <p:cNvPr id="30" name="Picture Placeholder 8">
                <a:extLst>
                  <a:ext uri="{FF2B5EF4-FFF2-40B4-BE49-F238E27FC236}">
                    <a16:creationId xmlns:a16="http://schemas.microsoft.com/office/drawing/2014/main" id="{49EF1997-8B76-479E-BE5C-0B49BC3051A8}"/>
                  </a:ext>
                </a:extLst>
              </p:cNvPr>
              <p:cNvPicPr>
                <a:picLocks noGrp="1"/>
              </p:cNvPicPr>
              <p:nvPr/>
            </p:nvPicPr>
            <p:blipFill rotWithShape="1">
              <a:blip r:embed="rId6" cstate="print">
                <a:extLst>
                  <a:ext uri="{28A0092B-C50C-407E-A947-70E740481C1C}">
                    <a14:useLocalDpi xmlns:a14="http://schemas.microsoft.com/office/drawing/2010/main" val="0"/>
                  </a:ext>
                </a:extLst>
              </a:blip>
              <a:srcRect l="1756" t="15096" r="5893" b="13845"/>
              <a:stretch/>
            </p:blipFill>
            <p:spPr bwMode="auto">
              <a:xfrm>
                <a:off x="0" y="1795141"/>
                <a:ext cx="2609850" cy="1799590"/>
              </a:xfrm>
              <a:prstGeom prst="rect">
                <a:avLst/>
              </a:prstGeom>
              <a:noFill/>
              <a:ln>
                <a:noFill/>
              </a:ln>
              <a:extLst>
                <a:ext uri="{53640926-AAD7-44D8-BBD7-CCE9431645EC}">
                  <a14:shadowObscured xmlns:a14="http://schemas.microsoft.com/office/drawing/2010/main"/>
                </a:ext>
              </a:extLst>
            </p:spPr>
          </p:pic>
        </p:grpSp>
        <p:sp>
          <p:nvSpPr>
            <p:cNvPr id="23" name="Text Box 232">
              <a:extLst>
                <a:ext uri="{FF2B5EF4-FFF2-40B4-BE49-F238E27FC236}">
                  <a16:creationId xmlns:a16="http://schemas.microsoft.com/office/drawing/2014/main" id="{5FA1560D-C39F-4867-A330-073C564AABB5}"/>
                </a:ext>
              </a:extLst>
            </p:cNvPr>
            <p:cNvSpPr txBox="1"/>
            <p:nvPr/>
          </p:nvSpPr>
          <p:spPr>
            <a:xfrm>
              <a:off x="249382" y="47501"/>
              <a:ext cx="1085814" cy="598892"/>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just">
                <a:lnSpc>
                  <a:spcPct val="150000"/>
                </a:lnSpc>
                <a:spcBef>
                  <a:spcPts val="600"/>
                </a:spcBef>
                <a:spcAft>
                  <a:spcPts val="1000"/>
                </a:spcAft>
              </a:pPr>
              <a:r>
                <a:rPr lang="en-US" sz="2400" dirty="0">
                  <a:solidFill>
                    <a:srgbClr val="FFFFFF"/>
                  </a:solidFill>
                  <a:effectLst/>
                  <a:latin typeface="Calibri Light" panose="020F0302020204030204" pitchFamily="34" charset="0"/>
                  <a:ea typeface="Calibri" panose="020F0502020204030204" pitchFamily="34" charset="0"/>
                  <a:cs typeface="Calibri Light" panose="020F0302020204030204" pitchFamily="34" charset="0"/>
                </a:rPr>
                <a:t>Raw</a:t>
              </a:r>
              <a:endParaRPr lang="en-US" sz="11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31" name="Text Box 232">
              <a:extLst>
                <a:ext uri="{FF2B5EF4-FFF2-40B4-BE49-F238E27FC236}">
                  <a16:creationId xmlns:a16="http://schemas.microsoft.com/office/drawing/2014/main" id="{3F1EF279-15A6-45E3-BC41-943AF8AEC211}"/>
                </a:ext>
              </a:extLst>
            </p:cNvPr>
            <p:cNvSpPr txBox="1"/>
            <p:nvPr/>
          </p:nvSpPr>
          <p:spPr>
            <a:xfrm>
              <a:off x="2935525" y="-1162"/>
              <a:ext cx="1777912" cy="598892"/>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just">
                <a:lnSpc>
                  <a:spcPct val="150000"/>
                </a:lnSpc>
                <a:spcBef>
                  <a:spcPts val="600"/>
                </a:spcBef>
                <a:spcAft>
                  <a:spcPts val="1000"/>
                </a:spcAft>
              </a:pPr>
              <a:r>
                <a:rPr lang="en-US" sz="2400" dirty="0">
                  <a:solidFill>
                    <a:srgbClr val="FFFFFF"/>
                  </a:solidFill>
                  <a:effectLst/>
                  <a:latin typeface="Calibri Light" panose="020F0302020204030204" pitchFamily="34" charset="0"/>
                  <a:ea typeface="Calibri" panose="020F0502020204030204" pitchFamily="34" charset="0"/>
                  <a:cs typeface="Calibri Light" panose="020F0302020204030204" pitchFamily="34" charset="0"/>
                </a:rPr>
                <a:t>Chlorinated</a:t>
              </a:r>
              <a:endParaRPr lang="en-US" sz="11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32" name="Text Box 232">
              <a:extLst>
                <a:ext uri="{FF2B5EF4-FFF2-40B4-BE49-F238E27FC236}">
                  <a16:creationId xmlns:a16="http://schemas.microsoft.com/office/drawing/2014/main" id="{2FF1270F-4AF8-4BAE-97FE-216D9E73A976}"/>
                </a:ext>
              </a:extLst>
            </p:cNvPr>
            <p:cNvSpPr txBox="1"/>
            <p:nvPr/>
          </p:nvSpPr>
          <p:spPr>
            <a:xfrm>
              <a:off x="249382" y="1674399"/>
              <a:ext cx="1777912" cy="598892"/>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just">
                <a:lnSpc>
                  <a:spcPct val="150000"/>
                </a:lnSpc>
                <a:spcBef>
                  <a:spcPts val="600"/>
                </a:spcBef>
                <a:spcAft>
                  <a:spcPts val="1000"/>
                </a:spcAft>
              </a:pPr>
              <a:r>
                <a:rPr lang="en-US" sz="2400" dirty="0">
                  <a:solidFill>
                    <a:srgbClr val="FFFFFF"/>
                  </a:solidFill>
                  <a:effectLst/>
                  <a:latin typeface="Calibri Light" panose="020F0302020204030204" pitchFamily="34" charset="0"/>
                  <a:ea typeface="Calibri" panose="020F0502020204030204" pitchFamily="34" charset="0"/>
                  <a:cs typeface="Calibri Light" panose="020F0302020204030204" pitchFamily="34" charset="0"/>
                </a:rPr>
                <a:t>Filtered</a:t>
              </a:r>
              <a:endParaRPr lang="en-US" sz="1100"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33" name="Text Box 232">
              <a:extLst>
                <a:ext uri="{FF2B5EF4-FFF2-40B4-BE49-F238E27FC236}">
                  <a16:creationId xmlns:a16="http://schemas.microsoft.com/office/drawing/2014/main" id="{54D0605B-FC36-4DCC-9C03-7E63CCE0AF4D}"/>
                </a:ext>
              </a:extLst>
            </p:cNvPr>
            <p:cNvSpPr txBox="1"/>
            <p:nvPr/>
          </p:nvSpPr>
          <p:spPr>
            <a:xfrm>
              <a:off x="2935525" y="1689669"/>
              <a:ext cx="1777912" cy="598892"/>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nSpc>
                  <a:spcPct val="150000"/>
                </a:lnSpc>
                <a:spcBef>
                  <a:spcPts val="600"/>
                </a:spcBef>
                <a:spcAft>
                  <a:spcPts val="1000"/>
                </a:spcAft>
              </a:pPr>
              <a:r>
                <a:rPr lang="en-US" sz="2400" dirty="0">
                  <a:solidFill>
                    <a:srgbClr val="FFFFFF"/>
                  </a:solidFill>
                  <a:effectLst/>
                  <a:latin typeface="Calibri Light" panose="020F0302020204030204" pitchFamily="34" charset="0"/>
                  <a:ea typeface="Calibri" panose="020F0502020204030204" pitchFamily="34" charset="0"/>
                  <a:cs typeface="Calibri Light" panose="020F0302020204030204" pitchFamily="34" charset="0"/>
                </a:rPr>
                <a:t>Chlorinated + Filtered</a:t>
              </a:r>
              <a:endParaRPr lang="en-US" sz="1100" dirty="0">
                <a:effectLst/>
                <a:latin typeface="Calibri Light" panose="020F0302020204030204" pitchFamily="34" charset="0"/>
                <a:ea typeface="Calibri" panose="020F0502020204030204" pitchFamily="34" charset="0"/>
                <a:cs typeface="Calibri Light" panose="020F0302020204030204" pitchFamily="34" charset="0"/>
              </a:endParaRPr>
            </a:p>
          </p:txBody>
        </p:sp>
      </p:grpSp>
    </p:spTree>
    <p:extLst>
      <p:ext uri="{BB962C8B-B14F-4D97-AF65-F5344CB8AC3E}">
        <p14:creationId xmlns:p14="http://schemas.microsoft.com/office/powerpoint/2010/main" val="2231826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BFC0A5E-F44B-4CD0-BB22-AB0DA279773B}"/>
              </a:ext>
            </a:extLst>
          </p:cNvPr>
          <p:cNvSpPr>
            <a:spLocks noGrp="1"/>
          </p:cNvSpPr>
          <p:nvPr>
            <p:ph type="title"/>
          </p:nvPr>
        </p:nvSpPr>
        <p:spPr/>
        <p:txBody>
          <a:bodyPr/>
          <a:lstStyle/>
          <a:p>
            <a:r>
              <a:rPr lang="he-IL" dirty="0"/>
              <a:t>תוצאות מי שתייה – ספירה כללית</a:t>
            </a:r>
          </a:p>
        </p:txBody>
      </p:sp>
      <p:pic>
        <p:nvPicPr>
          <p:cNvPr id="22" name="מציין מיקום תוכן 21">
            <a:extLst>
              <a:ext uri="{FF2B5EF4-FFF2-40B4-BE49-F238E27FC236}">
                <a16:creationId xmlns:a16="http://schemas.microsoft.com/office/drawing/2014/main" id="{6641103A-1187-4080-9E8E-066CC3E5AC9D}"/>
              </a:ext>
            </a:extLst>
          </p:cNvPr>
          <p:cNvPicPr>
            <a:picLocks noGrp="1" noChangeAspect="1"/>
          </p:cNvPicPr>
          <p:nvPr>
            <p:ph sz="half" idx="1"/>
          </p:nvPr>
        </p:nvPicPr>
        <p:blipFill>
          <a:blip r:embed="rId3"/>
          <a:stretch>
            <a:fillRect/>
          </a:stretch>
        </p:blipFill>
        <p:spPr>
          <a:xfrm>
            <a:off x="1391996" y="2194559"/>
            <a:ext cx="4214984" cy="3758282"/>
          </a:xfrm>
          <a:prstGeom prst="rect">
            <a:avLst/>
          </a:prstGeom>
        </p:spPr>
      </p:pic>
      <p:sp>
        <p:nvSpPr>
          <p:cNvPr id="4" name="מציין מיקום תוכן 3">
            <a:extLst>
              <a:ext uri="{FF2B5EF4-FFF2-40B4-BE49-F238E27FC236}">
                <a16:creationId xmlns:a16="http://schemas.microsoft.com/office/drawing/2014/main" id="{B88E0A2E-51CB-49BF-BC88-9397D0A90E7F}"/>
              </a:ext>
            </a:extLst>
          </p:cNvPr>
          <p:cNvSpPr>
            <a:spLocks noGrp="1"/>
          </p:cNvSpPr>
          <p:nvPr>
            <p:ph sz="half" idx="2"/>
          </p:nvPr>
        </p:nvSpPr>
        <p:spPr/>
        <p:txBody>
          <a:bodyPr/>
          <a:lstStyle/>
          <a:p>
            <a:r>
              <a:rPr lang="he-IL" dirty="0"/>
              <a:t>ניתן להבחין בבירור בדוגמאות של מעל </a:t>
            </a:r>
            <a:r>
              <a:rPr lang="en-US" dirty="0"/>
              <a:t>500 CFU/ml</a:t>
            </a:r>
            <a:endParaRPr lang="he-IL" dirty="0"/>
          </a:p>
          <a:p>
            <a:r>
              <a:rPr lang="he-IL" dirty="0"/>
              <a:t>סף גילוי של 90 </a:t>
            </a:r>
            <a:r>
              <a:rPr lang="en-US" dirty="0"/>
              <a:t>CFU/ml</a:t>
            </a:r>
            <a:endParaRPr lang="he-IL" dirty="0"/>
          </a:p>
          <a:p>
            <a:r>
              <a:rPr lang="he-IL" dirty="0"/>
              <a:t>שימוש במודל </a:t>
            </a:r>
            <a:r>
              <a:rPr lang="en-US" dirty="0"/>
              <a:t>PLS</a:t>
            </a:r>
            <a:r>
              <a:rPr lang="he-IL" dirty="0"/>
              <a:t> הראה שיפור קל ביכולת האבחנה</a:t>
            </a:r>
          </a:p>
        </p:txBody>
      </p:sp>
    </p:spTree>
    <p:extLst>
      <p:ext uri="{BB962C8B-B14F-4D97-AF65-F5344CB8AC3E}">
        <p14:creationId xmlns:p14="http://schemas.microsoft.com/office/powerpoint/2010/main" val="2543213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51CEC5D-3B30-4864-8F33-436682143AF5}"/>
              </a:ext>
            </a:extLst>
          </p:cNvPr>
          <p:cNvSpPr>
            <a:spLocks noGrp="1"/>
          </p:cNvSpPr>
          <p:nvPr>
            <p:ph type="title"/>
          </p:nvPr>
        </p:nvSpPr>
        <p:spPr/>
        <p:txBody>
          <a:bodyPr/>
          <a:lstStyle/>
          <a:p>
            <a:r>
              <a:rPr lang="he-IL" dirty="0"/>
              <a:t>סיכום ומסקנות</a:t>
            </a:r>
          </a:p>
        </p:txBody>
      </p:sp>
      <p:sp>
        <p:nvSpPr>
          <p:cNvPr id="3" name="מציין מיקום תוכן 2">
            <a:extLst>
              <a:ext uri="{FF2B5EF4-FFF2-40B4-BE49-F238E27FC236}">
                <a16:creationId xmlns:a16="http://schemas.microsoft.com/office/drawing/2014/main" id="{32A4E14E-48FE-4952-B05E-B77F42F03D0B}"/>
              </a:ext>
            </a:extLst>
          </p:cNvPr>
          <p:cNvSpPr>
            <a:spLocks noGrp="1"/>
          </p:cNvSpPr>
          <p:nvPr>
            <p:ph idx="1"/>
          </p:nvPr>
        </p:nvSpPr>
        <p:spPr/>
        <p:txBody>
          <a:bodyPr>
            <a:normAutofit/>
          </a:bodyPr>
          <a:lstStyle/>
          <a:p>
            <a:pPr>
              <a:buFont typeface="Wingdings" panose="05000000000000000000" pitchFamily="2" charset="2"/>
              <a:buChar char="ü"/>
            </a:pPr>
            <a:r>
              <a:rPr lang="he-IL" sz="2800" dirty="0"/>
              <a:t>ספקטרוסקופיית </a:t>
            </a:r>
            <a:r>
              <a:rPr lang="he-IL" sz="2800" dirty="0" err="1"/>
              <a:t>ראמאן</a:t>
            </a:r>
            <a:r>
              <a:rPr lang="he-IL" sz="2800" dirty="0"/>
              <a:t> ברזולוציה נמוכה בעלת יכולת חלקית בלבד לגילוי חיידקים במים</a:t>
            </a:r>
          </a:p>
          <a:p>
            <a:pPr>
              <a:buFont typeface="Wingdings" panose="05000000000000000000" pitchFamily="2" charset="2"/>
              <a:buChar char="ü"/>
            </a:pPr>
            <a:r>
              <a:rPr lang="he-IL" sz="2800" dirty="0"/>
              <a:t>ספקטרוסקופיית </a:t>
            </a:r>
            <a:r>
              <a:rPr lang="he-IL" sz="2800" dirty="0" err="1"/>
              <a:t>פלורסנציה</a:t>
            </a:r>
            <a:r>
              <a:rPr lang="he-IL" sz="2800" dirty="0"/>
              <a:t> מאפשרת גילוי חיידקים במים</a:t>
            </a:r>
            <a:br>
              <a:rPr lang="en-US" sz="2800" dirty="0"/>
            </a:br>
            <a:r>
              <a:rPr lang="he-IL" sz="2800" dirty="0"/>
              <a:t>בריכוז 10-1,000 </a:t>
            </a:r>
            <a:r>
              <a:rPr lang="en-US" sz="2800" dirty="0"/>
              <a:t>CFU/ml</a:t>
            </a:r>
            <a:r>
              <a:rPr lang="he-IL" sz="2800" dirty="0"/>
              <a:t>.</a:t>
            </a:r>
          </a:p>
          <a:p>
            <a:pPr>
              <a:buFont typeface="Wingdings" panose="05000000000000000000" pitchFamily="2" charset="2"/>
              <a:buChar char="ü"/>
            </a:pPr>
            <a:r>
              <a:rPr lang="he-IL" sz="2800" dirty="0"/>
              <a:t>שימוש במודל לימוד-מכונה על מפת עירור-פליטה משפר את יכולת הזיהוי באופן משמעותי</a:t>
            </a:r>
          </a:p>
          <a:p>
            <a:pPr>
              <a:buFont typeface="Wingdings" panose="05000000000000000000" pitchFamily="2" charset="2"/>
              <a:buChar char="ü"/>
            </a:pPr>
            <a:r>
              <a:rPr lang="he-IL" sz="2800" dirty="0"/>
              <a:t>השיטה </a:t>
            </a:r>
            <a:r>
              <a:rPr lang="he-IL" sz="2800" b="1" dirty="0"/>
              <a:t>מהירה</a:t>
            </a:r>
            <a:r>
              <a:rPr lang="he-IL" sz="2800" dirty="0"/>
              <a:t>, זמן לתוצאה פחות מ-5 דקות</a:t>
            </a:r>
            <a:endParaRPr lang="he-IL" sz="2800" b="1" dirty="0"/>
          </a:p>
          <a:p>
            <a:pPr>
              <a:buFont typeface="Wingdings" panose="05000000000000000000" pitchFamily="2" charset="2"/>
              <a:buChar char="ü"/>
            </a:pPr>
            <a:r>
              <a:rPr lang="he-IL" sz="2800" dirty="0"/>
              <a:t>השיטה רלוונטית גם למי שתייה </a:t>
            </a:r>
            <a:r>
              <a:rPr lang="he-IL" sz="2800" dirty="0" err="1"/>
              <a:t>אמיתיים</a:t>
            </a:r>
            <a:endParaRPr lang="he-IL" sz="2800" dirty="0"/>
          </a:p>
        </p:txBody>
      </p:sp>
    </p:spTree>
    <p:extLst>
      <p:ext uri="{BB962C8B-B14F-4D97-AF65-F5344CB8AC3E}">
        <p14:creationId xmlns:p14="http://schemas.microsoft.com/office/powerpoint/2010/main" val="256321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ª××¦××ª ×ª××× × ×¢×××¨ ×××××× ×××©×¨××××ª ××××§×¨×××××××××">
            <a:extLst>
              <a:ext uri="{FF2B5EF4-FFF2-40B4-BE49-F238E27FC236}">
                <a16:creationId xmlns:a16="http://schemas.microsoft.com/office/drawing/2014/main" id="{C4F8CA29-1BE1-439D-AA7D-6B6EAC9343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76" b="-1"/>
          <a:stretch/>
        </p:blipFill>
        <p:spPr bwMode="auto">
          <a:xfrm>
            <a:off x="9691126" y="1961191"/>
            <a:ext cx="2387929" cy="1894394"/>
          </a:xfrm>
          <a:prstGeom prst="rect">
            <a:avLst/>
          </a:prstGeom>
          <a:solidFill>
            <a:schemeClr val="bg1"/>
          </a:solidFill>
        </p:spPr>
      </p:pic>
      <p:pic>
        <p:nvPicPr>
          <p:cNvPr id="2054" name="Picture 6" descr="×ª××¦××ª ×ª××× × ×¢×××¨ ××¤×§×××× ×××§××××ª">
            <a:extLst>
              <a:ext uri="{FF2B5EF4-FFF2-40B4-BE49-F238E27FC236}">
                <a16:creationId xmlns:a16="http://schemas.microsoft.com/office/drawing/2014/main" id="{ED6DF1F8-9077-4AD1-9D21-FF4DBBA1F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3928" y="1823405"/>
            <a:ext cx="2084119" cy="2084119"/>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4" descr="תוצאת תמונה עבור ‪volcani center‬‏">
            <a:extLst>
              <a:ext uri="{FF2B5EF4-FFF2-40B4-BE49-F238E27FC236}">
                <a16:creationId xmlns:a16="http://schemas.microsoft.com/office/drawing/2014/main" id="{0E08676F-1B1C-4069-972B-F45FEFCD5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2843" y="1863420"/>
            <a:ext cx="2286659" cy="2570573"/>
          </a:xfrm>
          <a:prstGeom prst="rect">
            <a:avLst/>
          </a:prstGeom>
          <a:noFill/>
          <a:extLst/>
        </p:spPr>
      </p:pic>
      <p:pic>
        <p:nvPicPr>
          <p:cNvPr id="8" name="תמונה 7">
            <a:extLst>
              <a:ext uri="{FF2B5EF4-FFF2-40B4-BE49-F238E27FC236}">
                <a16:creationId xmlns:a16="http://schemas.microsoft.com/office/drawing/2014/main" id="{8B4857A9-5FF4-4D47-9BC8-A6080DB724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611" y="2115181"/>
            <a:ext cx="2017776" cy="2560320"/>
          </a:xfrm>
          <a:prstGeom prst="rect">
            <a:avLst/>
          </a:prstGeom>
        </p:spPr>
      </p:pic>
      <p:sp>
        <p:nvSpPr>
          <p:cNvPr id="4" name="כותרת 3">
            <a:extLst>
              <a:ext uri="{FF2B5EF4-FFF2-40B4-BE49-F238E27FC236}">
                <a16:creationId xmlns:a16="http://schemas.microsoft.com/office/drawing/2014/main" id="{29339A20-527C-48D4-B294-206D686A5522}"/>
              </a:ext>
            </a:extLst>
          </p:cNvPr>
          <p:cNvSpPr>
            <a:spLocks noGrp="1"/>
          </p:cNvSpPr>
          <p:nvPr>
            <p:ph type="title"/>
          </p:nvPr>
        </p:nvSpPr>
        <p:spPr>
          <a:xfrm>
            <a:off x="2946012" y="145063"/>
            <a:ext cx="8610600" cy="1293028"/>
          </a:xfrm>
        </p:spPr>
        <p:txBody>
          <a:bodyPr/>
          <a:lstStyle/>
          <a:p>
            <a:r>
              <a:rPr lang="he-IL" dirty="0"/>
              <a:t>השתתפות בכנסים וסמינרים</a:t>
            </a:r>
          </a:p>
        </p:txBody>
      </p:sp>
      <p:pic>
        <p:nvPicPr>
          <p:cNvPr id="2056" name="Picture 8" descr="×ª××¦××ª ×ª××× × ×¢×××¨ âªwetskillsâ¬â">
            <a:extLst>
              <a:ext uri="{FF2B5EF4-FFF2-40B4-BE49-F238E27FC236}">
                <a16:creationId xmlns:a16="http://schemas.microsoft.com/office/drawing/2014/main" id="{2D2B7D72-DE4E-4CD9-BB72-AA53C5AD429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510" b="5069"/>
          <a:stretch/>
        </p:blipFill>
        <p:spPr bwMode="auto">
          <a:xfrm>
            <a:off x="6469840" y="5098163"/>
            <a:ext cx="1634378" cy="1625279"/>
          </a:xfrm>
          <a:prstGeom prst="ellipse">
            <a:avLst/>
          </a:prstGeom>
          <a:solidFill>
            <a:schemeClr val="bg1"/>
          </a:solidFill>
        </p:spPr>
      </p:pic>
      <p:sp>
        <p:nvSpPr>
          <p:cNvPr id="6" name="TextBox 5">
            <a:extLst>
              <a:ext uri="{FF2B5EF4-FFF2-40B4-BE49-F238E27FC236}">
                <a16:creationId xmlns:a16="http://schemas.microsoft.com/office/drawing/2014/main" id="{853C80A6-C164-4EAA-A197-57DBEB170A50}"/>
              </a:ext>
            </a:extLst>
          </p:cNvPr>
          <p:cNvSpPr txBox="1"/>
          <p:nvPr/>
        </p:nvSpPr>
        <p:spPr>
          <a:xfrm>
            <a:off x="8104218" y="1323535"/>
            <a:ext cx="3396343" cy="523220"/>
          </a:xfrm>
          <a:prstGeom prst="rect">
            <a:avLst/>
          </a:prstGeom>
          <a:noFill/>
        </p:spPr>
        <p:txBody>
          <a:bodyPr wrap="square" rtlCol="1">
            <a:spAutoFit/>
          </a:bodyPr>
          <a:lstStyle/>
          <a:p>
            <a:pPr algn="r" rtl="1"/>
            <a:r>
              <a:rPr lang="he-IL" sz="2800" b="1" dirty="0"/>
              <a:t>הצגת פוסטר</a:t>
            </a:r>
          </a:p>
        </p:txBody>
      </p:sp>
      <p:sp>
        <p:nvSpPr>
          <p:cNvPr id="13" name="TextBox 12">
            <a:extLst>
              <a:ext uri="{FF2B5EF4-FFF2-40B4-BE49-F238E27FC236}">
                <a16:creationId xmlns:a16="http://schemas.microsoft.com/office/drawing/2014/main" id="{2EFCE17E-9101-442F-940B-9B16C778DE4F}"/>
              </a:ext>
            </a:extLst>
          </p:cNvPr>
          <p:cNvSpPr txBox="1"/>
          <p:nvPr/>
        </p:nvSpPr>
        <p:spPr>
          <a:xfrm>
            <a:off x="1358787" y="1601810"/>
            <a:ext cx="3396343" cy="523220"/>
          </a:xfrm>
          <a:prstGeom prst="rect">
            <a:avLst/>
          </a:prstGeom>
          <a:noFill/>
        </p:spPr>
        <p:txBody>
          <a:bodyPr wrap="square" rtlCol="1">
            <a:spAutoFit/>
          </a:bodyPr>
          <a:lstStyle/>
          <a:p>
            <a:pPr algn="r" rtl="1"/>
            <a:r>
              <a:rPr lang="he-IL" sz="2800" b="1" dirty="0"/>
              <a:t>הרצאה</a:t>
            </a:r>
          </a:p>
        </p:txBody>
      </p:sp>
      <p:sp>
        <p:nvSpPr>
          <p:cNvPr id="14" name="TextBox 13">
            <a:extLst>
              <a:ext uri="{FF2B5EF4-FFF2-40B4-BE49-F238E27FC236}">
                <a16:creationId xmlns:a16="http://schemas.microsoft.com/office/drawing/2014/main" id="{0988780B-2A6A-4293-8E09-8E2422CD3D6E}"/>
              </a:ext>
            </a:extLst>
          </p:cNvPr>
          <p:cNvSpPr txBox="1"/>
          <p:nvPr/>
        </p:nvSpPr>
        <p:spPr>
          <a:xfrm>
            <a:off x="4857102" y="4098787"/>
            <a:ext cx="2742574" cy="954107"/>
          </a:xfrm>
          <a:prstGeom prst="rect">
            <a:avLst/>
          </a:prstGeom>
          <a:noFill/>
        </p:spPr>
        <p:txBody>
          <a:bodyPr wrap="square" rtlCol="1">
            <a:spAutoFit/>
          </a:bodyPr>
          <a:lstStyle/>
          <a:p>
            <a:pPr algn="ctr" rtl="1"/>
            <a:r>
              <a:rPr lang="he-IL" sz="2800" b="1" dirty="0"/>
              <a:t>השתתפות בכינוס בינלאומי</a:t>
            </a:r>
          </a:p>
        </p:txBody>
      </p:sp>
      <p:sp>
        <p:nvSpPr>
          <p:cNvPr id="9" name="מלבן 8">
            <a:extLst>
              <a:ext uri="{FF2B5EF4-FFF2-40B4-BE49-F238E27FC236}">
                <a16:creationId xmlns:a16="http://schemas.microsoft.com/office/drawing/2014/main" id="{AC4B0E6B-0DE8-4E52-B89D-12E16D160B7F}"/>
              </a:ext>
            </a:extLst>
          </p:cNvPr>
          <p:cNvSpPr/>
          <p:nvPr/>
        </p:nvSpPr>
        <p:spPr>
          <a:xfrm>
            <a:off x="7162500" y="3665139"/>
            <a:ext cx="2071400" cy="307777"/>
          </a:xfrm>
          <a:prstGeom prst="rect">
            <a:avLst/>
          </a:prstGeom>
          <a:noFill/>
        </p:spPr>
        <p:txBody>
          <a:bodyPr wrap="none" lIns="91440" tIns="45720" rIns="91440" bIns="45720">
            <a:spAutoFit/>
          </a:bodyPr>
          <a:lstStyle/>
          <a:p>
            <a:pPr lvl="0" algn="r" rtl="1"/>
            <a:r>
              <a:rPr lang="he-IL" sz="1400" dirty="0"/>
              <a:t>מקום 1 – תחרות פוסטרים</a:t>
            </a:r>
          </a:p>
        </p:txBody>
      </p:sp>
      <p:pic>
        <p:nvPicPr>
          <p:cNvPr id="2" name="Picture 2" descr="×ª××¦××ª ×ª××× × ×¢×××¨ ××©×¨× ××× ×¨×××">
            <a:extLst>
              <a:ext uri="{FF2B5EF4-FFF2-40B4-BE49-F238E27FC236}">
                <a16:creationId xmlns:a16="http://schemas.microsoft.com/office/drawing/2014/main" id="{B162A3C8-6648-48FC-8C79-A88D571878D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4545" b="14803"/>
          <a:stretch/>
        </p:blipFill>
        <p:spPr bwMode="auto">
          <a:xfrm>
            <a:off x="8652187" y="4159266"/>
            <a:ext cx="2300403" cy="16252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ª××¦××ª ×ª××× × ×¢×××¨ âªeuropean water tech week leeuwarden 2018â¬â">
            <a:extLst>
              <a:ext uri="{FF2B5EF4-FFF2-40B4-BE49-F238E27FC236}">
                <a16:creationId xmlns:a16="http://schemas.microsoft.com/office/drawing/2014/main" id="{C3D1CA1C-ABCD-45FE-89F6-4139318B4C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7344" y="5220145"/>
            <a:ext cx="2051045" cy="1381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286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85B15F5-0500-4172-80A9-7A4EBEB8E843}"/>
              </a:ext>
            </a:extLst>
          </p:cNvPr>
          <p:cNvSpPr>
            <a:spLocks noGrp="1"/>
          </p:cNvSpPr>
          <p:nvPr>
            <p:ph type="title"/>
          </p:nvPr>
        </p:nvSpPr>
        <p:spPr/>
        <p:txBody>
          <a:bodyPr/>
          <a:lstStyle/>
          <a:p>
            <a:r>
              <a:rPr lang="he-IL" dirty="0"/>
              <a:t>תודות</a:t>
            </a:r>
          </a:p>
        </p:txBody>
      </p:sp>
      <p:sp>
        <p:nvSpPr>
          <p:cNvPr id="8" name="מציין מיקום תוכן 7">
            <a:extLst>
              <a:ext uri="{FF2B5EF4-FFF2-40B4-BE49-F238E27FC236}">
                <a16:creationId xmlns:a16="http://schemas.microsoft.com/office/drawing/2014/main" id="{DBE24FC3-809E-4745-8E1E-4C728B455106}"/>
              </a:ext>
            </a:extLst>
          </p:cNvPr>
          <p:cNvSpPr>
            <a:spLocks noGrp="1"/>
          </p:cNvSpPr>
          <p:nvPr>
            <p:ph sz="half" idx="1"/>
          </p:nvPr>
        </p:nvSpPr>
        <p:spPr/>
        <p:txBody>
          <a:bodyPr>
            <a:normAutofit lnSpcReduction="10000"/>
          </a:bodyPr>
          <a:lstStyle/>
          <a:p>
            <a:pPr marL="0" indent="0">
              <a:buNone/>
            </a:pPr>
            <a:r>
              <a:rPr lang="he-IL" u="sng" dirty="0"/>
              <a:t>המכון למדעי הקרקע, המים והסביבה</a:t>
            </a:r>
          </a:p>
          <a:p>
            <a:pPr marL="0" indent="0">
              <a:buNone/>
            </a:pPr>
            <a:r>
              <a:rPr lang="he-IL" dirty="0"/>
              <a:t>מיכאל </a:t>
            </a:r>
            <a:r>
              <a:rPr lang="he-IL" dirty="0" err="1"/>
              <a:t>בוריסובר</a:t>
            </a:r>
            <a:endParaRPr lang="he-IL" dirty="0"/>
          </a:p>
          <a:p>
            <a:pPr marL="0" indent="0">
              <a:buNone/>
            </a:pPr>
            <a:r>
              <a:rPr lang="he-IL" dirty="0"/>
              <a:t>נדיה </a:t>
            </a:r>
            <a:r>
              <a:rPr lang="he-IL" dirty="0" err="1"/>
              <a:t>בוכנובסקי</a:t>
            </a:r>
            <a:endParaRPr lang="he-IL" dirty="0"/>
          </a:p>
          <a:p>
            <a:pPr marL="0" indent="0">
              <a:buNone/>
            </a:pPr>
            <a:endParaRPr lang="he-IL" dirty="0"/>
          </a:p>
          <a:p>
            <a:pPr marL="0" indent="0">
              <a:buNone/>
            </a:pPr>
            <a:r>
              <a:rPr lang="he-IL" dirty="0"/>
              <a:t>אמיר חליבה</a:t>
            </a:r>
          </a:p>
          <a:p>
            <a:pPr marL="0" indent="0">
              <a:buNone/>
            </a:pPr>
            <a:endParaRPr lang="he-IL" dirty="0"/>
          </a:p>
          <a:p>
            <a:pPr marL="0" indent="0">
              <a:buNone/>
            </a:pPr>
            <a:r>
              <a:rPr lang="he-IL" b="1" u="sng" dirty="0"/>
              <a:t>מקורות – חברת המים הלאומית</a:t>
            </a:r>
            <a:endParaRPr lang="he-IL" b="1" dirty="0"/>
          </a:p>
          <a:p>
            <a:pPr marL="0" indent="0">
              <a:buNone/>
            </a:pPr>
            <a:r>
              <a:rPr lang="he-IL" dirty="0"/>
              <a:t>דלית </a:t>
            </a:r>
            <a:r>
              <a:rPr lang="he-IL" dirty="0" err="1"/>
              <a:t>ויזל</a:t>
            </a:r>
            <a:r>
              <a:rPr lang="he-IL" dirty="0"/>
              <a:t>-אוחיון</a:t>
            </a:r>
          </a:p>
        </p:txBody>
      </p:sp>
      <p:sp>
        <p:nvSpPr>
          <p:cNvPr id="9" name="מציין מיקום תוכן 8">
            <a:extLst>
              <a:ext uri="{FF2B5EF4-FFF2-40B4-BE49-F238E27FC236}">
                <a16:creationId xmlns:a16="http://schemas.microsoft.com/office/drawing/2014/main" id="{75625323-BB4E-45D3-9966-959206F891DD}"/>
              </a:ext>
            </a:extLst>
          </p:cNvPr>
          <p:cNvSpPr>
            <a:spLocks noGrp="1"/>
          </p:cNvSpPr>
          <p:nvPr>
            <p:ph sz="half" idx="2"/>
          </p:nvPr>
        </p:nvSpPr>
        <p:spPr/>
        <p:txBody>
          <a:bodyPr>
            <a:normAutofit lnSpcReduction="10000"/>
          </a:bodyPr>
          <a:lstStyle/>
          <a:p>
            <a:pPr marL="0" indent="0">
              <a:buNone/>
            </a:pPr>
            <a:r>
              <a:rPr lang="he-IL" b="1" u="sng" dirty="0"/>
              <a:t>מכון וולקני</a:t>
            </a:r>
          </a:p>
          <a:p>
            <a:pPr marL="0" indent="0">
              <a:buNone/>
            </a:pPr>
            <a:r>
              <a:rPr lang="he-IL" u="sng" dirty="0"/>
              <a:t>המכון להנדסה חקלאית</a:t>
            </a:r>
          </a:p>
          <a:p>
            <a:pPr marL="0" indent="0">
              <a:buNone/>
            </a:pPr>
            <a:r>
              <a:rPr lang="he-IL" dirty="0"/>
              <a:t>זאב </a:t>
            </a:r>
            <a:r>
              <a:rPr lang="he-IL" dirty="0" err="1"/>
              <a:t>שמילוביץ</a:t>
            </a:r>
            <a:r>
              <a:rPr lang="he-IL" dirty="0"/>
              <a:t>'</a:t>
            </a:r>
          </a:p>
          <a:p>
            <a:pPr marL="0" indent="0">
              <a:buNone/>
            </a:pPr>
            <a:r>
              <a:rPr lang="he-IL" dirty="0" err="1"/>
              <a:t>תימאה</a:t>
            </a:r>
            <a:r>
              <a:rPr lang="he-IL" dirty="0"/>
              <a:t> </a:t>
            </a:r>
            <a:r>
              <a:rPr lang="he-IL" dirty="0" err="1"/>
              <a:t>איגנט</a:t>
            </a:r>
            <a:endParaRPr lang="he-IL" dirty="0"/>
          </a:p>
          <a:p>
            <a:pPr marL="0" indent="0">
              <a:buNone/>
            </a:pPr>
            <a:r>
              <a:rPr lang="he-IL" dirty="0"/>
              <a:t>גיאורגי שטרנברג</a:t>
            </a:r>
          </a:p>
          <a:p>
            <a:pPr marL="0" indent="0">
              <a:buNone/>
            </a:pPr>
            <a:endParaRPr lang="he-IL" u="sng" dirty="0"/>
          </a:p>
          <a:p>
            <a:pPr marL="0" indent="0">
              <a:buNone/>
            </a:pPr>
            <a:r>
              <a:rPr lang="he-IL" u="sng" dirty="0"/>
              <a:t>המחלקה לחקר איכות מזון ובטיחותו</a:t>
            </a:r>
          </a:p>
          <a:p>
            <a:pPr marL="0" indent="0">
              <a:buNone/>
            </a:pPr>
            <a:r>
              <a:rPr lang="he-IL" dirty="0"/>
              <a:t>שלמה סלע</a:t>
            </a:r>
          </a:p>
          <a:p>
            <a:pPr marL="0" indent="0">
              <a:buNone/>
            </a:pPr>
            <a:r>
              <a:rPr lang="he-IL" dirty="0"/>
              <a:t>יוליה </a:t>
            </a:r>
            <a:r>
              <a:rPr lang="he-IL" dirty="0" err="1"/>
              <a:t>קרופיצקי</a:t>
            </a:r>
            <a:endParaRPr lang="he-IL" dirty="0"/>
          </a:p>
          <a:p>
            <a:pPr marL="0" indent="0">
              <a:buNone/>
            </a:pPr>
            <a:r>
              <a:rPr lang="he-IL" dirty="0"/>
              <a:t>כל צוות מעבדת סלע</a:t>
            </a:r>
          </a:p>
        </p:txBody>
      </p:sp>
      <p:pic>
        <p:nvPicPr>
          <p:cNvPr id="5" name="Picture 2" descr="×ª××¦××ª ×ª××× × ×¢×××¨ âªmekorotâ¬â">
            <a:extLst>
              <a:ext uri="{FF2B5EF4-FFF2-40B4-BE49-F238E27FC236}">
                <a16:creationId xmlns:a16="http://schemas.microsoft.com/office/drawing/2014/main" id="{062252E9-FA29-4B49-9E53-EE1C64E656A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0" y="4294885"/>
            <a:ext cx="1720651" cy="91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641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0519266-1345-4FAE-8B50-CB7455E659AC}"/>
              </a:ext>
            </a:extLst>
          </p:cNvPr>
          <p:cNvSpPr>
            <a:spLocks noGrp="1"/>
          </p:cNvSpPr>
          <p:nvPr>
            <p:ph type="title"/>
          </p:nvPr>
        </p:nvSpPr>
        <p:spPr/>
        <p:txBody>
          <a:bodyPr/>
          <a:lstStyle/>
          <a:p>
            <a:r>
              <a:rPr lang="he-IL" dirty="0"/>
              <a:t>שאלות?</a:t>
            </a:r>
          </a:p>
        </p:txBody>
      </p:sp>
      <p:pic>
        <p:nvPicPr>
          <p:cNvPr id="4" name="Picture 4" descr="תוצאת תמונה עבור ‪glass of water clipart‬‏">
            <a:extLst>
              <a:ext uri="{FF2B5EF4-FFF2-40B4-BE49-F238E27FC236}">
                <a16:creationId xmlns:a16="http://schemas.microsoft.com/office/drawing/2014/main" id="{5A3E84BB-39CF-4039-9613-8200579043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6493" y="2818873"/>
            <a:ext cx="1358447" cy="257756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מחבר חץ ישר 4">
            <a:extLst>
              <a:ext uri="{FF2B5EF4-FFF2-40B4-BE49-F238E27FC236}">
                <a16:creationId xmlns:a16="http://schemas.microsoft.com/office/drawing/2014/main" id="{40789AC3-F6D6-4172-9E2A-532186634EC5}"/>
              </a:ext>
            </a:extLst>
          </p:cNvPr>
          <p:cNvCxnSpPr>
            <a:cxnSpLocks/>
          </p:cNvCxnSpPr>
          <p:nvPr/>
        </p:nvCxnSpPr>
        <p:spPr>
          <a:xfrm>
            <a:off x="2354359" y="4107656"/>
            <a:ext cx="149374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4" descr="תוצאת תמונה עבור ‪flashlight clipart‬‏">
            <a:extLst>
              <a:ext uri="{FF2B5EF4-FFF2-40B4-BE49-F238E27FC236}">
                <a16:creationId xmlns:a16="http://schemas.microsoft.com/office/drawing/2014/main" id="{4C03399A-C513-44C4-858C-CAE049A2D54F}"/>
              </a:ext>
            </a:extLst>
          </p:cNvPr>
          <p:cNvPicPr>
            <a:picLocks noChangeAspect="1" noChangeArrowheads="1"/>
          </p:cNvPicPr>
          <p:nvPr/>
        </p:nvPicPr>
        <p:blipFill>
          <a:blip r:embed="rId4">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flipH="1">
            <a:off x="320790" y="3946019"/>
            <a:ext cx="1649342" cy="14036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תוצאת תמונה עבור ‪flashlight clipart‬‏">
            <a:extLst>
              <a:ext uri="{FF2B5EF4-FFF2-40B4-BE49-F238E27FC236}">
                <a16:creationId xmlns:a16="http://schemas.microsoft.com/office/drawing/2014/main" id="{10555BDF-4D4E-4266-8AFF-D99F742CDF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50991" y="3723929"/>
            <a:ext cx="1649342" cy="14036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תוצאת תמונה עבור ‪flashlight clipart‬‏">
            <a:extLst>
              <a:ext uri="{FF2B5EF4-FFF2-40B4-BE49-F238E27FC236}">
                <a16:creationId xmlns:a16="http://schemas.microsoft.com/office/drawing/2014/main" id="{A904EF9F-85A0-412D-A6D3-D4C37E762795}"/>
              </a:ext>
            </a:extLst>
          </p:cNvPr>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flipH="1">
            <a:off x="581192" y="3428875"/>
            <a:ext cx="1649342" cy="1403620"/>
          </a:xfrm>
          <a:prstGeom prst="rect">
            <a:avLst/>
          </a:prstGeom>
          <a:noFill/>
          <a:extLst>
            <a:ext uri="{909E8E84-426E-40DD-AFC4-6F175D3DCCD1}">
              <a14:hiddenFill xmlns:a14="http://schemas.microsoft.com/office/drawing/2010/main">
                <a:solidFill>
                  <a:srgbClr val="FFFFFF"/>
                </a:solidFill>
              </a14:hiddenFill>
            </a:ext>
          </a:extLst>
        </p:spPr>
      </p:pic>
      <p:pic>
        <p:nvPicPr>
          <p:cNvPr id="11" name="מציין מיקום תוכן 21">
            <a:extLst>
              <a:ext uri="{FF2B5EF4-FFF2-40B4-BE49-F238E27FC236}">
                <a16:creationId xmlns:a16="http://schemas.microsoft.com/office/drawing/2014/main" id="{A949AB1B-C340-4816-ACF3-1DFA84B54BB9}"/>
              </a:ext>
            </a:extLst>
          </p:cNvPr>
          <p:cNvPicPr>
            <a:picLocks noGrp="1" noChangeAspect="1"/>
          </p:cNvPicPr>
          <p:nvPr>
            <p:ph sz="half" idx="1"/>
          </p:nvPr>
        </p:nvPicPr>
        <p:blipFill>
          <a:blip r:embed="rId5"/>
          <a:stretch>
            <a:fillRect/>
          </a:stretch>
        </p:blipFill>
        <p:spPr>
          <a:xfrm>
            <a:off x="7200900" y="2377858"/>
            <a:ext cx="3931656" cy="3505653"/>
          </a:xfrm>
          <a:prstGeom prst="rect">
            <a:avLst/>
          </a:prstGeom>
        </p:spPr>
      </p:pic>
      <p:cxnSp>
        <p:nvCxnSpPr>
          <p:cNvPr id="13" name="מחבר חץ ישר 4">
            <a:extLst>
              <a:ext uri="{FF2B5EF4-FFF2-40B4-BE49-F238E27FC236}">
                <a16:creationId xmlns:a16="http://schemas.microsoft.com/office/drawing/2014/main" id="{B07C3DEC-6EAF-488B-9E34-07A035499A1C}"/>
              </a:ext>
            </a:extLst>
          </p:cNvPr>
          <p:cNvCxnSpPr>
            <a:cxnSpLocks/>
          </p:cNvCxnSpPr>
          <p:nvPr/>
        </p:nvCxnSpPr>
        <p:spPr>
          <a:xfrm>
            <a:off x="5592859" y="4107656"/>
            <a:ext cx="149374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818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15A5448-3482-4F72-8718-1EEDC99EF13F}"/>
              </a:ext>
            </a:extLst>
          </p:cNvPr>
          <p:cNvSpPr>
            <a:spLocks noGrp="1"/>
          </p:cNvSpPr>
          <p:nvPr>
            <p:ph type="title"/>
          </p:nvPr>
        </p:nvSpPr>
        <p:spPr/>
        <p:txBody>
          <a:bodyPr/>
          <a:lstStyle/>
          <a:p>
            <a:r>
              <a:rPr lang="he-IL" dirty="0"/>
              <a:t>תוצאות מי שתייה –</a:t>
            </a:r>
            <a:r>
              <a:rPr lang="en-US" dirty="0"/>
              <a:t> </a:t>
            </a:r>
            <a:r>
              <a:rPr lang="he-IL" dirty="0"/>
              <a:t>ספירה כללית</a:t>
            </a:r>
          </a:p>
        </p:txBody>
      </p:sp>
      <p:pic>
        <p:nvPicPr>
          <p:cNvPr id="20" name="Picture 187">
            <a:extLst>
              <a:ext uri="{FF2B5EF4-FFF2-40B4-BE49-F238E27FC236}">
                <a16:creationId xmlns:a16="http://schemas.microsoft.com/office/drawing/2014/main" id="{C929C2F0-C3F8-43DF-A2BE-F0F0A24D7CEB}"/>
              </a:ext>
            </a:extLst>
          </p:cNvPr>
          <p:cNvPicPr>
            <a:picLocks noGrp="1"/>
          </p:cNvPicPr>
          <p:nvPr>
            <p:ph sz="half" idx="1"/>
          </p:nvPr>
        </p:nvPicPr>
        <p:blipFill rotWithShape="1">
          <a:blip r:embed="rId2">
            <a:extLst>
              <a:ext uri="{28A0092B-C50C-407E-A947-70E740481C1C}">
                <a14:useLocalDpi xmlns:a14="http://schemas.microsoft.com/office/drawing/2010/main" val="0"/>
              </a:ext>
            </a:extLst>
          </a:blip>
          <a:srcRect t="62410" r="13864"/>
          <a:stretch/>
        </p:blipFill>
        <p:spPr bwMode="auto">
          <a:xfrm>
            <a:off x="916213" y="3988798"/>
            <a:ext cx="3958771" cy="2469151"/>
          </a:xfrm>
          <a:prstGeom prst="rect">
            <a:avLst/>
          </a:prstGeom>
          <a:ln>
            <a:noFill/>
          </a:ln>
          <a:extLst>
            <a:ext uri="{53640926-AAD7-44D8-BBD7-CCE9431645EC}">
              <a14:shadowObscured xmlns:a14="http://schemas.microsoft.com/office/drawing/2010/main"/>
            </a:ext>
          </a:extLst>
        </p:spPr>
      </p:pic>
      <p:sp>
        <p:nvSpPr>
          <p:cNvPr id="4" name="מציין מיקום תוכן 3">
            <a:extLst>
              <a:ext uri="{FF2B5EF4-FFF2-40B4-BE49-F238E27FC236}">
                <a16:creationId xmlns:a16="http://schemas.microsoft.com/office/drawing/2014/main" id="{647DAB8A-6D83-4BE2-8C2C-36673A764D5E}"/>
              </a:ext>
            </a:extLst>
          </p:cNvPr>
          <p:cNvSpPr>
            <a:spLocks noGrp="1"/>
          </p:cNvSpPr>
          <p:nvPr>
            <p:ph sz="half" idx="2"/>
          </p:nvPr>
        </p:nvSpPr>
        <p:spPr/>
        <p:txBody>
          <a:bodyPr/>
          <a:lstStyle/>
          <a:p>
            <a:endParaRPr lang="he-IL"/>
          </a:p>
        </p:txBody>
      </p:sp>
      <p:sp>
        <p:nvSpPr>
          <p:cNvPr id="7" name="Left Brace 212">
            <a:extLst>
              <a:ext uri="{FF2B5EF4-FFF2-40B4-BE49-F238E27FC236}">
                <a16:creationId xmlns:a16="http://schemas.microsoft.com/office/drawing/2014/main" id="{BCFCC296-BD8D-407A-BD71-3B750E51F68B}"/>
              </a:ext>
            </a:extLst>
          </p:cNvPr>
          <p:cNvSpPr/>
          <p:nvPr/>
        </p:nvSpPr>
        <p:spPr>
          <a:xfrm rot="5400000">
            <a:off x="3003229" y="3937359"/>
            <a:ext cx="108585" cy="1550670"/>
          </a:xfrm>
          <a:prstGeom prst="leftBrace">
            <a:avLst>
              <a:gd name="adj1" fmla="val 4816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pic>
        <p:nvPicPr>
          <p:cNvPr id="8" name="Picture 187">
            <a:extLst>
              <a:ext uri="{FF2B5EF4-FFF2-40B4-BE49-F238E27FC236}">
                <a16:creationId xmlns:a16="http://schemas.microsoft.com/office/drawing/2014/main" id="{F8DB5DE0-F9DD-4F30-AFCA-3B162144C418}"/>
              </a:ext>
            </a:extLst>
          </p:cNvPr>
          <p:cNvPicPr>
            <a:picLocks/>
          </p:cNvPicPr>
          <p:nvPr/>
        </p:nvPicPr>
        <p:blipFill rotWithShape="1">
          <a:blip r:embed="rId2">
            <a:extLst>
              <a:ext uri="{28A0092B-C50C-407E-A947-70E740481C1C}">
                <a14:useLocalDpi xmlns:a14="http://schemas.microsoft.com/office/drawing/2010/main" val="0"/>
              </a:ext>
            </a:extLst>
          </a:blip>
          <a:srcRect r="13864" b="67037"/>
          <a:stretch/>
        </p:blipFill>
        <p:spPr bwMode="auto">
          <a:xfrm>
            <a:off x="916214" y="1828799"/>
            <a:ext cx="3958771" cy="2160000"/>
          </a:xfrm>
          <a:prstGeom prst="rect">
            <a:avLst/>
          </a:prstGeom>
          <a:ln>
            <a:noFill/>
          </a:ln>
          <a:extLst>
            <a:ext uri="{53640926-AAD7-44D8-BBD7-CCE9431645EC}">
              <a14:shadowObscured xmlns:a14="http://schemas.microsoft.com/office/drawing/2010/main"/>
            </a:ext>
          </a:extLst>
        </p:spPr>
      </p:pic>
      <p:sp>
        <p:nvSpPr>
          <p:cNvPr id="9" name="Text Box 167">
            <a:extLst>
              <a:ext uri="{FF2B5EF4-FFF2-40B4-BE49-F238E27FC236}">
                <a16:creationId xmlns:a16="http://schemas.microsoft.com/office/drawing/2014/main" id="{24C40792-5853-450E-8421-2DD55E731116}"/>
              </a:ext>
            </a:extLst>
          </p:cNvPr>
          <p:cNvSpPr txBox="1"/>
          <p:nvPr/>
        </p:nvSpPr>
        <p:spPr>
          <a:xfrm>
            <a:off x="2842894" y="3934342"/>
            <a:ext cx="429254" cy="344207"/>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lnSpc>
                <a:spcPct val="150000"/>
              </a:lnSpc>
              <a:spcBef>
                <a:spcPts val="600"/>
              </a:spcBef>
              <a:spcAft>
                <a:spcPts val="1000"/>
              </a:spcAft>
            </a:pPr>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44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10" name="Text Box 240">
            <a:extLst>
              <a:ext uri="{FF2B5EF4-FFF2-40B4-BE49-F238E27FC236}">
                <a16:creationId xmlns:a16="http://schemas.microsoft.com/office/drawing/2014/main" id="{59371524-DA76-422F-9FAD-F3C5DBD675E7}"/>
              </a:ext>
            </a:extLst>
          </p:cNvPr>
          <p:cNvSpPr txBox="1"/>
          <p:nvPr/>
        </p:nvSpPr>
        <p:spPr>
          <a:xfrm>
            <a:off x="66057" y="2453380"/>
            <a:ext cx="918915" cy="3070837"/>
          </a:xfrm>
          <a:prstGeom prst="rect">
            <a:avLst/>
          </a:prstGeom>
          <a:solidFill>
            <a:schemeClr val="bg1"/>
          </a:solidFill>
          <a:ln w="6350">
            <a:noFill/>
          </a:ln>
        </p:spPr>
        <p:txBody>
          <a:bodyPr rot="0" spcFirstLastPara="0" vert="vert270" wrap="square" lIns="91440" tIns="45720" rIns="91440" bIns="45720" numCol="1" spcCol="0" rtlCol="1" fromWordArt="0" anchor="ctr" anchorCtr="0" forceAA="0" compatLnSpc="1">
            <a:prstTxWarp prst="textNoShape">
              <a:avLst/>
            </a:prstTxWarp>
            <a:noAutofit/>
          </a:bodyPr>
          <a:lstStyle/>
          <a:p>
            <a:pPr algn="ctr">
              <a:lnSpc>
                <a:spcPct val="150000"/>
              </a:lnSpc>
              <a:spcAft>
                <a:spcPts val="0"/>
              </a:spcAft>
            </a:pPr>
            <a:r>
              <a:rPr lang="en-US" sz="1600" b="1" dirty="0">
                <a:effectLst/>
                <a:latin typeface="Calibri Light" panose="020F0302020204030204" pitchFamily="34" charset="0"/>
                <a:ea typeface="Calibri" panose="020F0502020204030204" pitchFamily="34" charset="0"/>
                <a:cs typeface="Calibri Light" panose="020F0302020204030204" pitchFamily="34" charset="0"/>
              </a:rPr>
              <a:t>Predicted Bacterial Concentration </a:t>
            </a:r>
          </a:p>
          <a:p>
            <a:pPr algn="ctr">
              <a:lnSpc>
                <a:spcPct val="150000"/>
              </a:lnSpc>
              <a:spcAft>
                <a:spcPts val="0"/>
              </a:spcAft>
            </a:pPr>
            <a:r>
              <a:rPr lang="en-US" sz="1600" b="1" dirty="0">
                <a:effectLst/>
                <a:latin typeface="Calibri Light" panose="020F0302020204030204" pitchFamily="34" charset="0"/>
                <a:ea typeface="Calibri" panose="020F0502020204030204" pitchFamily="34" charset="0"/>
                <a:cs typeface="Calibri Light" panose="020F0302020204030204" pitchFamily="34" charset="0"/>
              </a:rPr>
              <a:t>log10(CFU/ml)</a:t>
            </a:r>
          </a:p>
        </p:txBody>
      </p:sp>
      <p:sp>
        <p:nvSpPr>
          <p:cNvPr id="11" name="Text Box 240">
            <a:extLst>
              <a:ext uri="{FF2B5EF4-FFF2-40B4-BE49-F238E27FC236}">
                <a16:creationId xmlns:a16="http://schemas.microsoft.com/office/drawing/2014/main" id="{8BBB007A-754A-48E8-8DDB-B6E36B3D0ABE}"/>
              </a:ext>
            </a:extLst>
          </p:cNvPr>
          <p:cNvSpPr txBox="1"/>
          <p:nvPr/>
        </p:nvSpPr>
        <p:spPr>
          <a:xfrm rot="5400000">
            <a:off x="2598065" y="981440"/>
            <a:ext cx="918915" cy="3070837"/>
          </a:xfrm>
          <a:prstGeom prst="rect">
            <a:avLst/>
          </a:prstGeom>
          <a:solidFill>
            <a:schemeClr val="bg1"/>
          </a:solidFill>
          <a:ln w="6350">
            <a:noFill/>
          </a:ln>
        </p:spPr>
        <p:txBody>
          <a:bodyPr rot="0" spcFirstLastPara="0" vert="vert270" wrap="square" lIns="91440" tIns="45720" rIns="91440" bIns="45720" numCol="1" spcCol="0" rtlCol="1" fromWordArt="0" anchor="ctr" anchorCtr="0" forceAA="0" compatLnSpc="1">
            <a:prstTxWarp prst="textNoShape">
              <a:avLst/>
            </a:prstTxWarp>
            <a:noAutofit/>
          </a:bodyPr>
          <a:lstStyle/>
          <a:p>
            <a:pPr algn="ctr">
              <a:lnSpc>
                <a:spcPct val="150000"/>
              </a:lnSpc>
              <a:spcAft>
                <a:spcPts val="0"/>
              </a:spcAft>
            </a:pPr>
            <a:r>
              <a:rPr lang="en-US" sz="1600" b="1" dirty="0">
                <a:effectLst/>
                <a:latin typeface="Calibri Light" panose="020F0302020204030204" pitchFamily="34" charset="0"/>
                <a:ea typeface="Calibri" panose="020F0502020204030204" pitchFamily="34" charset="0"/>
                <a:cs typeface="Calibri Light" panose="020F0302020204030204" pitchFamily="34" charset="0"/>
              </a:rPr>
              <a:t>Single Excitation-Emission (</a:t>
            </a:r>
            <a:r>
              <a:rPr lang="en-US" sz="1600" dirty="0">
                <a:latin typeface="David" panose="020E0502060401010101" pitchFamily="34" charset="-79"/>
                <a:ea typeface="Calibri" panose="020F0502020204030204" pitchFamily="34" charset="0"/>
                <a:cs typeface="David" panose="020E0502060401010101" pitchFamily="34" charset="-79"/>
              </a:rPr>
              <a:t>275-362)</a:t>
            </a:r>
            <a:endParaRPr lang="en-US" sz="1600" b="1" dirty="0">
              <a:effectLst/>
              <a:latin typeface="Calibri Light" panose="020F0302020204030204" pitchFamily="34" charset="0"/>
              <a:ea typeface="Calibri" panose="020F0502020204030204" pitchFamily="34" charset="0"/>
              <a:cs typeface="Calibri Light" panose="020F0302020204030204" pitchFamily="34" charset="0"/>
            </a:endParaRPr>
          </a:p>
        </p:txBody>
      </p:sp>
      <p:sp>
        <p:nvSpPr>
          <p:cNvPr id="12" name="Text Box 240">
            <a:extLst>
              <a:ext uri="{FF2B5EF4-FFF2-40B4-BE49-F238E27FC236}">
                <a16:creationId xmlns:a16="http://schemas.microsoft.com/office/drawing/2014/main" id="{98A331AA-D32E-435C-9349-59E7CE9CC749}"/>
              </a:ext>
            </a:extLst>
          </p:cNvPr>
          <p:cNvSpPr txBox="1"/>
          <p:nvPr/>
        </p:nvSpPr>
        <p:spPr>
          <a:xfrm rot="5400000">
            <a:off x="2885417" y="3183260"/>
            <a:ext cx="344207" cy="2096128"/>
          </a:xfrm>
          <a:prstGeom prst="rect">
            <a:avLst/>
          </a:prstGeom>
          <a:solidFill>
            <a:schemeClr val="bg1"/>
          </a:solidFill>
          <a:ln w="6350">
            <a:noFill/>
          </a:ln>
        </p:spPr>
        <p:txBody>
          <a:bodyPr rot="0" spcFirstLastPara="0" vert="vert270" wrap="square" lIns="91440" tIns="45720" rIns="91440" bIns="45720" numCol="1" spcCol="0" rtlCol="1" fromWordArt="0" anchor="ctr" anchorCtr="0" forceAA="0" compatLnSpc="1">
            <a:prstTxWarp prst="textNoShape">
              <a:avLst/>
            </a:prstTxWarp>
            <a:noAutofit/>
          </a:bodyPr>
          <a:lstStyle/>
          <a:p>
            <a:pPr algn="ctr">
              <a:lnSpc>
                <a:spcPct val="150000"/>
              </a:lnSpc>
              <a:spcAft>
                <a:spcPts val="0"/>
              </a:spcAft>
            </a:pPr>
            <a:r>
              <a:rPr lang="en-US" sz="1600" b="1" dirty="0">
                <a:effectLst/>
                <a:latin typeface="Calibri Light" panose="020F0302020204030204" pitchFamily="34" charset="0"/>
                <a:ea typeface="Calibri" panose="020F0502020204030204" pitchFamily="34" charset="0"/>
                <a:cs typeface="Calibri Light" panose="020F0302020204030204" pitchFamily="34" charset="0"/>
              </a:rPr>
              <a:t>Full Map PLS Analysis</a:t>
            </a:r>
          </a:p>
        </p:txBody>
      </p:sp>
    </p:spTree>
    <p:extLst>
      <p:ext uri="{BB962C8B-B14F-4D97-AF65-F5344CB8AC3E}">
        <p14:creationId xmlns:p14="http://schemas.microsoft.com/office/powerpoint/2010/main" val="1683998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7501B72-F654-42F4-8671-EF90E42E8DD5}"/>
              </a:ext>
            </a:extLst>
          </p:cNvPr>
          <p:cNvSpPr>
            <a:spLocks noGrp="1"/>
          </p:cNvSpPr>
          <p:nvPr>
            <p:ph type="title"/>
          </p:nvPr>
        </p:nvSpPr>
        <p:spPr/>
        <p:txBody>
          <a:bodyPr/>
          <a:lstStyle/>
          <a:p>
            <a:r>
              <a:rPr lang="he-IL" dirty="0"/>
              <a:t>אבחנה בין מיני חיידקים</a:t>
            </a:r>
          </a:p>
        </p:txBody>
      </p:sp>
      <p:sp>
        <p:nvSpPr>
          <p:cNvPr id="6" name="מציין מיקום טקסט 5">
            <a:extLst>
              <a:ext uri="{FF2B5EF4-FFF2-40B4-BE49-F238E27FC236}">
                <a16:creationId xmlns:a16="http://schemas.microsoft.com/office/drawing/2014/main" id="{AD2B5963-F060-451D-BB83-D04A0546C0C3}"/>
              </a:ext>
            </a:extLst>
          </p:cNvPr>
          <p:cNvSpPr>
            <a:spLocks noGrp="1"/>
          </p:cNvSpPr>
          <p:nvPr>
            <p:ph type="body" idx="1"/>
          </p:nvPr>
        </p:nvSpPr>
        <p:spPr>
          <a:xfrm>
            <a:off x="675469" y="1446610"/>
            <a:ext cx="5079991" cy="823912"/>
          </a:xfrm>
        </p:spPr>
        <p:txBody>
          <a:bodyPr/>
          <a:lstStyle/>
          <a:p>
            <a:pPr algn="ctr"/>
            <a:r>
              <a:rPr lang="he-IL" dirty="0" err="1"/>
              <a:t>פלורסנציה</a:t>
            </a:r>
            <a:endParaRPr lang="he-IL" dirty="0"/>
          </a:p>
        </p:txBody>
      </p:sp>
      <p:sp>
        <p:nvSpPr>
          <p:cNvPr id="7" name="מציין מיקום טקסט 6">
            <a:extLst>
              <a:ext uri="{FF2B5EF4-FFF2-40B4-BE49-F238E27FC236}">
                <a16:creationId xmlns:a16="http://schemas.microsoft.com/office/drawing/2014/main" id="{914CF8FF-C654-4E78-A6BE-FA2F5E41B243}"/>
              </a:ext>
            </a:extLst>
          </p:cNvPr>
          <p:cNvSpPr>
            <a:spLocks noGrp="1"/>
          </p:cNvSpPr>
          <p:nvPr>
            <p:ph type="body" sz="quarter" idx="3"/>
          </p:nvPr>
        </p:nvSpPr>
        <p:spPr>
          <a:xfrm>
            <a:off x="6648449" y="1591866"/>
            <a:ext cx="5105400" cy="716756"/>
          </a:xfrm>
        </p:spPr>
        <p:txBody>
          <a:bodyPr/>
          <a:lstStyle/>
          <a:p>
            <a:pPr algn="ctr"/>
            <a:r>
              <a:rPr lang="he-IL" dirty="0" err="1"/>
              <a:t>ראמאן</a:t>
            </a:r>
            <a:endParaRPr lang="he-IL" dirty="0"/>
          </a:p>
        </p:txBody>
      </p:sp>
      <p:graphicFrame>
        <p:nvGraphicFramePr>
          <p:cNvPr id="18" name="מציין מיקום תוכן 17">
            <a:extLst>
              <a:ext uri="{FF2B5EF4-FFF2-40B4-BE49-F238E27FC236}">
                <a16:creationId xmlns:a16="http://schemas.microsoft.com/office/drawing/2014/main" id="{BC359500-A7B9-4C6A-930C-5F1D96073874}"/>
              </a:ext>
            </a:extLst>
          </p:cNvPr>
          <p:cNvGraphicFramePr>
            <a:graphicFrameLocks noGrp="1"/>
          </p:cNvGraphicFramePr>
          <p:nvPr>
            <p:ph sz="quarter" idx="4"/>
            <p:extLst>
              <p:ext uri="{D42A27DB-BD31-4B8C-83A1-F6EECF244321}">
                <p14:modId xmlns:p14="http://schemas.microsoft.com/office/powerpoint/2010/main" val="3633706665"/>
              </p:ext>
            </p:extLst>
          </p:nvPr>
        </p:nvGraphicFramePr>
        <p:xfrm>
          <a:off x="6496683" y="2348467"/>
          <a:ext cx="5408931" cy="3689985"/>
        </p:xfrm>
        <a:graphic>
          <a:graphicData uri="http://schemas.openxmlformats.org/drawingml/2006/table">
            <a:tbl>
              <a:tblPr firstRow="1" firstCol="1" bandRow="1">
                <a:tableStyleId>{5C22544A-7EE6-4342-B048-85BDC9FD1C3A}</a:tableStyleId>
              </a:tblPr>
              <a:tblGrid>
                <a:gridCol w="510540">
                  <a:extLst>
                    <a:ext uri="{9D8B030D-6E8A-4147-A177-3AD203B41FA5}">
                      <a16:colId xmlns:a16="http://schemas.microsoft.com/office/drawing/2014/main" val="171058173"/>
                    </a:ext>
                  </a:extLst>
                </a:gridCol>
                <a:gridCol w="1135698">
                  <a:extLst>
                    <a:ext uri="{9D8B030D-6E8A-4147-A177-3AD203B41FA5}">
                      <a16:colId xmlns:a16="http://schemas.microsoft.com/office/drawing/2014/main" val="2727755152"/>
                    </a:ext>
                  </a:extLst>
                </a:gridCol>
                <a:gridCol w="1135698">
                  <a:extLst>
                    <a:ext uri="{9D8B030D-6E8A-4147-A177-3AD203B41FA5}">
                      <a16:colId xmlns:a16="http://schemas.microsoft.com/office/drawing/2014/main" val="3467866657"/>
                    </a:ext>
                  </a:extLst>
                </a:gridCol>
                <a:gridCol w="878205">
                  <a:extLst>
                    <a:ext uri="{9D8B030D-6E8A-4147-A177-3AD203B41FA5}">
                      <a16:colId xmlns:a16="http://schemas.microsoft.com/office/drawing/2014/main" val="74011129"/>
                    </a:ext>
                  </a:extLst>
                </a:gridCol>
                <a:gridCol w="878205">
                  <a:extLst>
                    <a:ext uri="{9D8B030D-6E8A-4147-A177-3AD203B41FA5}">
                      <a16:colId xmlns:a16="http://schemas.microsoft.com/office/drawing/2014/main" val="3548330959"/>
                    </a:ext>
                  </a:extLst>
                </a:gridCol>
                <a:gridCol w="870585">
                  <a:extLst>
                    <a:ext uri="{9D8B030D-6E8A-4147-A177-3AD203B41FA5}">
                      <a16:colId xmlns:a16="http://schemas.microsoft.com/office/drawing/2014/main" val="1609459822"/>
                    </a:ext>
                  </a:extLst>
                </a:gridCol>
              </a:tblGrid>
              <a:tr h="685800">
                <a:tc>
                  <a:txBody>
                    <a:bodyPr/>
                    <a:lstStyle/>
                    <a:p>
                      <a:pPr algn="ctr">
                        <a:lnSpc>
                          <a:spcPct val="150000"/>
                        </a:lnSpc>
                        <a:spcBef>
                          <a:spcPts val="600"/>
                        </a:spcBef>
                        <a:spcAft>
                          <a:spcPts val="0"/>
                        </a:spcAft>
                      </a:pPr>
                      <a:r>
                        <a:rPr lang="en-US" sz="1800" dirty="0">
                          <a:effectLst/>
                        </a:rPr>
                        <a:t> </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a:lnSpc>
                          <a:spcPct val="150000"/>
                        </a:lnSpc>
                        <a:spcBef>
                          <a:spcPts val="600"/>
                        </a:spcBef>
                        <a:spcAft>
                          <a:spcPts val="0"/>
                        </a:spcAft>
                      </a:pPr>
                      <a:r>
                        <a:rPr lang="en-US" sz="1800" dirty="0">
                          <a:effectLst/>
                        </a:rPr>
                        <a:t>Prediction</a:t>
                      </a:r>
                    </a:p>
                    <a:p>
                      <a:pPr algn="ctr">
                        <a:lnSpc>
                          <a:spcPct val="150000"/>
                        </a:lnSpc>
                        <a:spcBef>
                          <a:spcPts val="600"/>
                        </a:spcBef>
                        <a:spcAft>
                          <a:spcPts val="0"/>
                        </a:spcAft>
                      </a:pPr>
                      <a:r>
                        <a:rPr lang="en-US" sz="1800" dirty="0">
                          <a:effectLst/>
                        </a:rPr>
                        <a:t>κ=0.93</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112570081"/>
                  </a:ext>
                </a:extLst>
              </a:tr>
              <a:tr h="541066">
                <a:tc rowSpan="5">
                  <a:txBody>
                    <a:bodyPr/>
                    <a:lstStyle/>
                    <a:p>
                      <a:pPr marL="71755" marR="71755" algn="ctr">
                        <a:lnSpc>
                          <a:spcPct val="150000"/>
                        </a:lnSpc>
                        <a:spcBef>
                          <a:spcPts val="600"/>
                        </a:spcBef>
                        <a:spcAft>
                          <a:spcPts val="0"/>
                        </a:spcAft>
                      </a:pPr>
                      <a:r>
                        <a:rPr lang="en-US" sz="1800" dirty="0">
                          <a:effectLst/>
                        </a:rPr>
                        <a:t>Actual</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ve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0"/>
                        </a:spcAft>
                      </a:pPr>
                      <a:r>
                        <a:rPr lang="en-US" sz="1800" dirty="0">
                          <a:effectLst/>
                        </a:rPr>
                        <a:t> </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0"/>
                        </a:spcAft>
                      </a:pPr>
                      <a:r>
                        <a:rPr lang="en-US" sz="1800" dirty="0">
                          <a:effectLst/>
                        </a:rPr>
                        <a:t>B. subtilis</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0"/>
                        </a:spcAft>
                      </a:pPr>
                      <a:r>
                        <a:rPr lang="en-US" sz="1800">
                          <a:effectLst/>
                        </a:rPr>
                        <a:t>E. coli</a:t>
                      </a:r>
                      <a:endParaRPr lang="en-US" sz="18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0"/>
                        </a:spcAft>
                      </a:pPr>
                      <a:r>
                        <a:rPr lang="en-US" sz="1800">
                          <a:effectLst/>
                        </a:rPr>
                        <a:t>Water</a:t>
                      </a:r>
                      <a:endParaRPr lang="en-US" sz="18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0"/>
                        </a:spcAft>
                      </a:pPr>
                      <a:r>
                        <a:rPr lang="en-US" sz="1800" b="1" dirty="0">
                          <a:effectLst/>
                        </a:rPr>
                        <a:t>Total</a:t>
                      </a:r>
                      <a:endParaRPr lang="en-US" sz="1800" b="1"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545624"/>
                  </a:ext>
                </a:extLst>
              </a:tr>
              <a:tr h="541066">
                <a:tc vMerge="1">
                  <a:txBody>
                    <a:bodyPr/>
                    <a:lstStyle/>
                    <a:p>
                      <a:pPr rtl="1"/>
                      <a:endParaRPr lang="he-IL"/>
                    </a:p>
                  </a:txBody>
                  <a:tcPr/>
                </a:tc>
                <a:tc>
                  <a:txBody>
                    <a:bodyPr/>
                    <a:lstStyle/>
                    <a:p>
                      <a:pPr algn="ctr">
                        <a:lnSpc>
                          <a:spcPct val="150000"/>
                        </a:lnSpc>
                        <a:spcBef>
                          <a:spcPts val="600"/>
                        </a:spcBef>
                        <a:spcAft>
                          <a:spcPts val="0"/>
                        </a:spcAft>
                      </a:pPr>
                      <a:r>
                        <a:rPr lang="en-US" sz="1800">
                          <a:effectLst/>
                        </a:rPr>
                        <a:t>B. subtilis</a:t>
                      </a:r>
                      <a:endParaRPr lang="en-US" sz="18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0"/>
                        </a:spcAft>
                      </a:pPr>
                      <a:r>
                        <a:rPr lang="en-US" sz="1800" dirty="0">
                          <a:effectLst/>
                        </a:rPr>
                        <a:t>18</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ct val="150000"/>
                        </a:lnSpc>
                        <a:spcBef>
                          <a:spcPts val="600"/>
                        </a:spcBef>
                        <a:spcAft>
                          <a:spcPts val="0"/>
                        </a:spcAft>
                      </a:pPr>
                      <a:r>
                        <a:rPr lang="en-US" sz="1800" dirty="0">
                          <a:effectLst/>
                        </a:rPr>
                        <a:t>0</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0"/>
                        </a:spcAft>
                      </a:pPr>
                      <a:r>
                        <a:rPr lang="en-US" sz="1800">
                          <a:effectLst/>
                        </a:rPr>
                        <a:t>1</a:t>
                      </a:r>
                      <a:endParaRPr lang="en-US" sz="18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0"/>
                        </a:spcAft>
                      </a:pPr>
                      <a:r>
                        <a:rPr lang="en-US" sz="1800" b="1" dirty="0">
                          <a:effectLst/>
                        </a:rPr>
                        <a:t>19</a:t>
                      </a:r>
                      <a:endParaRPr lang="en-US" sz="1800" b="1"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9220979"/>
                  </a:ext>
                </a:extLst>
              </a:tr>
              <a:tr h="541066">
                <a:tc vMerge="1">
                  <a:txBody>
                    <a:bodyPr/>
                    <a:lstStyle/>
                    <a:p>
                      <a:pPr rtl="1"/>
                      <a:endParaRPr lang="he-IL"/>
                    </a:p>
                  </a:txBody>
                  <a:tcPr/>
                </a:tc>
                <a:tc>
                  <a:txBody>
                    <a:bodyPr/>
                    <a:lstStyle/>
                    <a:p>
                      <a:pPr algn="ctr">
                        <a:lnSpc>
                          <a:spcPct val="150000"/>
                        </a:lnSpc>
                        <a:spcBef>
                          <a:spcPts val="600"/>
                        </a:spcBef>
                        <a:spcAft>
                          <a:spcPts val="0"/>
                        </a:spcAft>
                      </a:pPr>
                      <a:r>
                        <a:rPr lang="en-US" sz="1800">
                          <a:effectLst/>
                        </a:rPr>
                        <a:t>E. coli</a:t>
                      </a:r>
                      <a:endParaRPr lang="en-US" sz="18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0"/>
                        </a:spcAft>
                      </a:pPr>
                      <a:r>
                        <a:rPr lang="en-US" sz="1800">
                          <a:effectLst/>
                        </a:rPr>
                        <a:t>0</a:t>
                      </a:r>
                      <a:endParaRPr lang="en-US" sz="18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0"/>
                        </a:spcAft>
                      </a:pPr>
                      <a:r>
                        <a:rPr lang="en-US" sz="1800" dirty="0">
                          <a:effectLst/>
                        </a:rPr>
                        <a:t>18</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ct val="150000"/>
                        </a:lnSpc>
                        <a:spcBef>
                          <a:spcPts val="600"/>
                        </a:spcBef>
                        <a:spcAft>
                          <a:spcPts val="0"/>
                        </a:spcAft>
                      </a:pPr>
                      <a:r>
                        <a:rPr lang="en-US" sz="1800" dirty="0">
                          <a:effectLst/>
                        </a:rPr>
                        <a:t>0</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0"/>
                        </a:spcAft>
                      </a:pPr>
                      <a:r>
                        <a:rPr lang="en-US" sz="1800" b="1" dirty="0">
                          <a:effectLst/>
                        </a:rPr>
                        <a:t>18</a:t>
                      </a:r>
                      <a:endParaRPr lang="en-US" sz="1800" b="1"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2804294"/>
                  </a:ext>
                </a:extLst>
              </a:tr>
              <a:tr h="541066">
                <a:tc vMerge="1">
                  <a:txBody>
                    <a:bodyPr/>
                    <a:lstStyle/>
                    <a:p>
                      <a:pPr rtl="1"/>
                      <a:endParaRPr lang="he-IL"/>
                    </a:p>
                  </a:txBody>
                  <a:tcPr/>
                </a:tc>
                <a:tc>
                  <a:txBody>
                    <a:bodyPr/>
                    <a:lstStyle/>
                    <a:p>
                      <a:pPr algn="ctr">
                        <a:lnSpc>
                          <a:spcPct val="150000"/>
                        </a:lnSpc>
                        <a:spcBef>
                          <a:spcPts val="600"/>
                        </a:spcBef>
                        <a:spcAft>
                          <a:spcPts val="0"/>
                        </a:spcAft>
                      </a:pPr>
                      <a:r>
                        <a:rPr lang="en-US" sz="1800">
                          <a:effectLst/>
                        </a:rPr>
                        <a:t>Water</a:t>
                      </a:r>
                      <a:endParaRPr lang="en-US" sz="18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0"/>
                        </a:spcAft>
                      </a:pPr>
                      <a:r>
                        <a:rPr lang="en-US" sz="1800">
                          <a:effectLst/>
                        </a:rPr>
                        <a:t>2</a:t>
                      </a:r>
                      <a:endParaRPr lang="en-US" sz="18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0"/>
                        </a:spcAft>
                      </a:pPr>
                      <a:r>
                        <a:rPr lang="en-US" sz="1800">
                          <a:effectLst/>
                        </a:rPr>
                        <a:t>0</a:t>
                      </a:r>
                      <a:endParaRPr lang="en-US" sz="18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0"/>
                        </a:spcAft>
                      </a:pPr>
                      <a:r>
                        <a:rPr lang="en-US" sz="1800" dirty="0">
                          <a:effectLst/>
                        </a:rPr>
                        <a:t>28</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ct val="150000"/>
                        </a:lnSpc>
                        <a:spcBef>
                          <a:spcPts val="600"/>
                        </a:spcBef>
                        <a:spcAft>
                          <a:spcPts val="0"/>
                        </a:spcAft>
                      </a:pPr>
                      <a:r>
                        <a:rPr lang="en-US" sz="1800" b="1" dirty="0">
                          <a:effectLst/>
                        </a:rPr>
                        <a:t>30</a:t>
                      </a:r>
                      <a:endParaRPr lang="en-US" sz="1800" b="1"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9521159"/>
                  </a:ext>
                </a:extLst>
              </a:tr>
              <a:tr h="664661">
                <a:tc vMerge="1">
                  <a:txBody>
                    <a:bodyPr/>
                    <a:lstStyle/>
                    <a:p>
                      <a:pPr rtl="1"/>
                      <a:endParaRPr lang="he-IL"/>
                    </a:p>
                  </a:txBody>
                  <a:tcPr/>
                </a:tc>
                <a:tc>
                  <a:txBody>
                    <a:bodyPr/>
                    <a:lstStyle/>
                    <a:p>
                      <a:pPr algn="ctr">
                        <a:lnSpc>
                          <a:spcPct val="150000"/>
                        </a:lnSpc>
                        <a:spcBef>
                          <a:spcPts val="600"/>
                        </a:spcBef>
                        <a:spcAft>
                          <a:spcPts val="0"/>
                        </a:spcAft>
                      </a:pPr>
                      <a:r>
                        <a:rPr lang="en-US" sz="1800" b="1" dirty="0">
                          <a:effectLst/>
                        </a:rPr>
                        <a:t>Total</a:t>
                      </a:r>
                      <a:endParaRPr lang="en-US" sz="1800" b="1"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0"/>
                        </a:spcAft>
                      </a:pPr>
                      <a:r>
                        <a:rPr lang="en-US" sz="1800" b="1" dirty="0">
                          <a:effectLst/>
                        </a:rPr>
                        <a:t>20</a:t>
                      </a:r>
                      <a:endParaRPr lang="en-US" sz="1800" b="1"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0"/>
                        </a:spcAft>
                      </a:pPr>
                      <a:r>
                        <a:rPr lang="en-US" sz="1800" b="1" dirty="0">
                          <a:effectLst/>
                        </a:rPr>
                        <a:t>18</a:t>
                      </a:r>
                      <a:endParaRPr lang="en-US" sz="1800" b="1"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0"/>
                        </a:spcAft>
                      </a:pPr>
                      <a:r>
                        <a:rPr lang="en-US" sz="1800" b="1" dirty="0">
                          <a:effectLst/>
                        </a:rPr>
                        <a:t>29</a:t>
                      </a:r>
                      <a:endParaRPr lang="en-US" sz="1800" b="1"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0"/>
                        </a:spcAft>
                      </a:pPr>
                      <a:r>
                        <a:rPr lang="en-US" sz="1800" b="1" dirty="0">
                          <a:effectLst/>
                        </a:rPr>
                        <a:t>67</a:t>
                      </a:r>
                      <a:endParaRPr lang="en-US" sz="1800" b="1"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6023789"/>
                  </a:ext>
                </a:extLst>
              </a:tr>
            </a:tbl>
          </a:graphicData>
        </a:graphic>
      </p:graphicFrame>
      <p:graphicFrame>
        <p:nvGraphicFramePr>
          <p:cNvPr id="17" name="מציין מיקום תוכן 16">
            <a:extLst>
              <a:ext uri="{FF2B5EF4-FFF2-40B4-BE49-F238E27FC236}">
                <a16:creationId xmlns:a16="http://schemas.microsoft.com/office/drawing/2014/main" id="{61978D4E-C6F3-49E3-B080-48C1B193568B}"/>
              </a:ext>
            </a:extLst>
          </p:cNvPr>
          <p:cNvGraphicFramePr>
            <a:graphicFrameLocks noGrp="1"/>
          </p:cNvGraphicFramePr>
          <p:nvPr>
            <p:ph sz="half" idx="2"/>
            <p:extLst>
              <p:ext uri="{D42A27DB-BD31-4B8C-83A1-F6EECF244321}">
                <p14:modId xmlns:p14="http://schemas.microsoft.com/office/powerpoint/2010/main" val="3156303952"/>
              </p:ext>
            </p:extLst>
          </p:nvPr>
        </p:nvGraphicFramePr>
        <p:xfrm>
          <a:off x="123825" y="2338928"/>
          <a:ext cx="6183280" cy="3861461"/>
        </p:xfrm>
        <a:graphic>
          <a:graphicData uri="http://schemas.openxmlformats.org/drawingml/2006/table">
            <a:tbl>
              <a:tblPr firstRow="1" firstCol="1" bandRow="1">
                <a:tableStyleId>{7DF18680-E054-41AD-8BC1-D1AEF772440D}</a:tableStyleId>
              </a:tblPr>
              <a:tblGrid>
                <a:gridCol w="510540">
                  <a:extLst>
                    <a:ext uri="{9D8B030D-6E8A-4147-A177-3AD203B41FA5}">
                      <a16:colId xmlns:a16="http://schemas.microsoft.com/office/drawing/2014/main" val="573300123"/>
                    </a:ext>
                  </a:extLst>
                </a:gridCol>
                <a:gridCol w="1135698">
                  <a:extLst>
                    <a:ext uri="{9D8B030D-6E8A-4147-A177-3AD203B41FA5}">
                      <a16:colId xmlns:a16="http://schemas.microsoft.com/office/drawing/2014/main" val="1038607406"/>
                    </a:ext>
                  </a:extLst>
                </a:gridCol>
                <a:gridCol w="1135698">
                  <a:extLst>
                    <a:ext uri="{9D8B030D-6E8A-4147-A177-3AD203B41FA5}">
                      <a16:colId xmlns:a16="http://schemas.microsoft.com/office/drawing/2014/main" val="1095372609"/>
                    </a:ext>
                  </a:extLst>
                </a:gridCol>
                <a:gridCol w="876901">
                  <a:extLst>
                    <a:ext uri="{9D8B030D-6E8A-4147-A177-3AD203B41FA5}">
                      <a16:colId xmlns:a16="http://schemas.microsoft.com/office/drawing/2014/main" val="2462762896"/>
                    </a:ext>
                  </a:extLst>
                </a:gridCol>
                <a:gridCol w="962660">
                  <a:extLst>
                    <a:ext uri="{9D8B030D-6E8A-4147-A177-3AD203B41FA5}">
                      <a16:colId xmlns:a16="http://schemas.microsoft.com/office/drawing/2014/main" val="4252843793"/>
                    </a:ext>
                  </a:extLst>
                </a:gridCol>
                <a:gridCol w="857885">
                  <a:extLst>
                    <a:ext uri="{9D8B030D-6E8A-4147-A177-3AD203B41FA5}">
                      <a16:colId xmlns:a16="http://schemas.microsoft.com/office/drawing/2014/main" val="832490134"/>
                    </a:ext>
                  </a:extLst>
                </a:gridCol>
                <a:gridCol w="703898">
                  <a:extLst>
                    <a:ext uri="{9D8B030D-6E8A-4147-A177-3AD203B41FA5}">
                      <a16:colId xmlns:a16="http://schemas.microsoft.com/office/drawing/2014/main" val="3759738998"/>
                    </a:ext>
                  </a:extLst>
                </a:gridCol>
              </a:tblGrid>
              <a:tr h="762746">
                <a:tc>
                  <a:txBody>
                    <a:bodyPr/>
                    <a:lstStyle/>
                    <a:p>
                      <a:pPr algn="ctr">
                        <a:lnSpc>
                          <a:spcPct val="150000"/>
                        </a:lnSpc>
                        <a:spcBef>
                          <a:spcPts val="600"/>
                        </a:spcBef>
                        <a:spcAft>
                          <a:spcPts val="0"/>
                        </a:spcAft>
                      </a:pPr>
                      <a:r>
                        <a:rPr lang="en-US" sz="1800" dirty="0">
                          <a:effectLst/>
                        </a:rPr>
                        <a:t> </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6">
                  <a:txBody>
                    <a:bodyPr/>
                    <a:lstStyle/>
                    <a:p>
                      <a:pPr algn="ctr">
                        <a:lnSpc>
                          <a:spcPct val="150000"/>
                        </a:lnSpc>
                        <a:spcBef>
                          <a:spcPts val="600"/>
                        </a:spcBef>
                        <a:spcAft>
                          <a:spcPts val="0"/>
                        </a:spcAft>
                      </a:pPr>
                      <a:r>
                        <a:rPr lang="en-US" sz="1800" dirty="0">
                          <a:effectLst/>
                        </a:rPr>
                        <a:t>Prediction</a:t>
                      </a:r>
                    </a:p>
                    <a:p>
                      <a:pPr algn="ctr">
                        <a:lnSpc>
                          <a:spcPct val="150000"/>
                        </a:lnSpc>
                        <a:spcBef>
                          <a:spcPts val="600"/>
                        </a:spcBef>
                        <a:spcAft>
                          <a:spcPts val="0"/>
                        </a:spcAft>
                      </a:pPr>
                      <a:r>
                        <a:rPr lang="en-US" sz="1800" dirty="0">
                          <a:effectLst/>
                        </a:rPr>
                        <a:t>κ =0.78</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625323522"/>
                  </a:ext>
                </a:extLst>
              </a:tr>
              <a:tr h="1003430">
                <a:tc rowSpan="6">
                  <a:txBody>
                    <a:bodyPr/>
                    <a:lstStyle/>
                    <a:p>
                      <a:pPr algn="ctr">
                        <a:lnSpc>
                          <a:spcPct val="150000"/>
                        </a:lnSpc>
                        <a:spcBef>
                          <a:spcPts val="600"/>
                        </a:spcBef>
                        <a:spcAft>
                          <a:spcPts val="1000"/>
                        </a:spcAft>
                      </a:pPr>
                      <a:r>
                        <a:rPr lang="en-US" sz="1800" dirty="0">
                          <a:effectLst/>
                        </a:rPr>
                        <a:t>Actual</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vert="vert"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spcBef>
                          <a:spcPts val="600"/>
                        </a:spcBef>
                        <a:spcAft>
                          <a:spcPts val="1000"/>
                        </a:spcAft>
                      </a:pPr>
                      <a:r>
                        <a:rPr lang="en-US" sz="1800" dirty="0">
                          <a:effectLst/>
                        </a:rPr>
                        <a:t> </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dirty="0">
                          <a:effectLst/>
                        </a:rPr>
                        <a:t>B. subtilis</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dirty="0">
                          <a:effectLst/>
                        </a:rPr>
                        <a:t>E. coli</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dirty="0">
                          <a:effectLst/>
                        </a:rPr>
                        <a:t>P. </a:t>
                      </a:r>
                      <a:r>
                        <a:rPr lang="en-US" sz="1800" dirty="0" err="1">
                          <a:effectLst/>
                        </a:rPr>
                        <a:t>aeru</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dirty="0">
                          <a:effectLst/>
                        </a:rPr>
                        <a:t>Water</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b="1" dirty="0">
                          <a:effectLst/>
                        </a:rPr>
                        <a:t>Total</a:t>
                      </a:r>
                      <a:endParaRPr lang="en-US" sz="1800" b="1"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91697018"/>
                  </a:ext>
                </a:extLst>
              </a:tr>
              <a:tr h="313273">
                <a:tc vMerge="1">
                  <a:txBody>
                    <a:bodyPr/>
                    <a:lstStyle/>
                    <a:p>
                      <a:pPr rtl="1"/>
                      <a:endParaRPr lang="he-IL"/>
                    </a:p>
                  </a:txBody>
                  <a:tcPr/>
                </a:tc>
                <a:tc>
                  <a:txBody>
                    <a:bodyPr/>
                    <a:lstStyle/>
                    <a:p>
                      <a:pPr algn="ctr">
                        <a:lnSpc>
                          <a:spcPct val="150000"/>
                        </a:lnSpc>
                        <a:spcBef>
                          <a:spcPts val="600"/>
                        </a:spcBef>
                        <a:spcAft>
                          <a:spcPts val="1000"/>
                        </a:spcAft>
                      </a:pPr>
                      <a:r>
                        <a:rPr lang="en-US" sz="1800">
                          <a:effectLst/>
                        </a:rPr>
                        <a:t>B. subtilis</a:t>
                      </a:r>
                      <a:endParaRPr lang="en-US" sz="18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dirty="0">
                          <a:effectLst/>
                        </a:rPr>
                        <a:t>8</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0000"/>
                        </a:lnSpc>
                        <a:spcBef>
                          <a:spcPts val="600"/>
                        </a:spcBef>
                        <a:spcAft>
                          <a:spcPts val="1000"/>
                        </a:spcAft>
                      </a:pPr>
                      <a:r>
                        <a:rPr lang="en-US" sz="1800" dirty="0">
                          <a:effectLst/>
                        </a:rPr>
                        <a:t>0</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a:effectLst/>
                        </a:rPr>
                        <a:t>0</a:t>
                      </a:r>
                      <a:endParaRPr lang="en-US" sz="18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a:effectLst/>
                        </a:rPr>
                        <a:t>0</a:t>
                      </a:r>
                      <a:endParaRPr lang="en-US" sz="18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b="1" dirty="0">
                          <a:effectLst/>
                        </a:rPr>
                        <a:t>8</a:t>
                      </a:r>
                      <a:endParaRPr lang="en-US" sz="1800" b="1"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9969173"/>
                  </a:ext>
                </a:extLst>
              </a:tr>
              <a:tr h="313273">
                <a:tc vMerge="1">
                  <a:txBody>
                    <a:bodyPr/>
                    <a:lstStyle/>
                    <a:p>
                      <a:pPr rtl="1"/>
                      <a:endParaRPr lang="he-IL"/>
                    </a:p>
                  </a:txBody>
                  <a:tcPr/>
                </a:tc>
                <a:tc>
                  <a:txBody>
                    <a:bodyPr/>
                    <a:lstStyle/>
                    <a:p>
                      <a:pPr algn="ctr">
                        <a:lnSpc>
                          <a:spcPct val="150000"/>
                        </a:lnSpc>
                        <a:spcBef>
                          <a:spcPts val="600"/>
                        </a:spcBef>
                        <a:spcAft>
                          <a:spcPts val="1000"/>
                        </a:spcAft>
                      </a:pPr>
                      <a:r>
                        <a:rPr lang="en-US" sz="1800">
                          <a:effectLst/>
                        </a:rPr>
                        <a:t>E. coli</a:t>
                      </a:r>
                      <a:endParaRPr lang="en-US" sz="18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dirty="0">
                          <a:effectLst/>
                        </a:rPr>
                        <a:t>0</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dirty="0">
                          <a:effectLst/>
                        </a:rPr>
                        <a:t>8</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0000"/>
                        </a:lnSpc>
                        <a:spcBef>
                          <a:spcPts val="600"/>
                        </a:spcBef>
                        <a:spcAft>
                          <a:spcPts val="1000"/>
                        </a:spcAft>
                      </a:pPr>
                      <a:r>
                        <a:rPr lang="en-US" sz="1800" dirty="0">
                          <a:effectLst/>
                        </a:rPr>
                        <a:t>0</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a:effectLst/>
                        </a:rPr>
                        <a:t>1</a:t>
                      </a:r>
                      <a:endParaRPr lang="en-US" sz="18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b="1" dirty="0">
                          <a:effectLst/>
                        </a:rPr>
                        <a:t>9</a:t>
                      </a:r>
                      <a:endParaRPr lang="en-US" sz="1800" b="1"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9569880"/>
                  </a:ext>
                </a:extLst>
              </a:tr>
              <a:tr h="502878">
                <a:tc vMerge="1">
                  <a:txBody>
                    <a:bodyPr/>
                    <a:lstStyle/>
                    <a:p>
                      <a:pPr rtl="1"/>
                      <a:endParaRPr lang="he-IL"/>
                    </a:p>
                  </a:txBody>
                  <a:tcPr/>
                </a:tc>
                <a:tc>
                  <a:txBody>
                    <a:bodyPr/>
                    <a:lstStyle/>
                    <a:p>
                      <a:pPr algn="ctr">
                        <a:lnSpc>
                          <a:spcPct val="150000"/>
                        </a:lnSpc>
                        <a:spcBef>
                          <a:spcPts val="600"/>
                        </a:spcBef>
                        <a:spcAft>
                          <a:spcPts val="1000"/>
                        </a:spcAft>
                      </a:pPr>
                      <a:r>
                        <a:rPr lang="en-US" sz="1800" dirty="0">
                          <a:effectLst/>
                        </a:rPr>
                        <a:t>P. </a:t>
                      </a:r>
                      <a:r>
                        <a:rPr lang="en-US" sz="1800" dirty="0" err="1">
                          <a:effectLst/>
                        </a:rPr>
                        <a:t>aeru</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a:effectLst/>
                        </a:rPr>
                        <a:t>0</a:t>
                      </a:r>
                      <a:endParaRPr lang="en-US" sz="18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dirty="0">
                          <a:effectLst/>
                        </a:rPr>
                        <a:t>0</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dirty="0">
                          <a:effectLst/>
                        </a:rPr>
                        <a:t>5</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0000"/>
                        </a:lnSpc>
                        <a:spcBef>
                          <a:spcPts val="600"/>
                        </a:spcBef>
                        <a:spcAft>
                          <a:spcPts val="1000"/>
                        </a:spcAft>
                      </a:pPr>
                      <a:r>
                        <a:rPr lang="en-US" sz="1800" dirty="0">
                          <a:effectLst/>
                        </a:rPr>
                        <a:t>7</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b="1" dirty="0">
                          <a:effectLst/>
                        </a:rPr>
                        <a:t>12</a:t>
                      </a:r>
                      <a:endParaRPr lang="en-US" sz="1800" b="1"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7447667"/>
                  </a:ext>
                </a:extLst>
              </a:tr>
              <a:tr h="313273">
                <a:tc vMerge="1">
                  <a:txBody>
                    <a:bodyPr/>
                    <a:lstStyle/>
                    <a:p>
                      <a:pPr rtl="1"/>
                      <a:endParaRPr lang="he-IL"/>
                    </a:p>
                  </a:txBody>
                  <a:tcPr/>
                </a:tc>
                <a:tc>
                  <a:txBody>
                    <a:bodyPr/>
                    <a:lstStyle/>
                    <a:p>
                      <a:pPr algn="ctr">
                        <a:lnSpc>
                          <a:spcPct val="150000"/>
                        </a:lnSpc>
                        <a:spcBef>
                          <a:spcPts val="600"/>
                        </a:spcBef>
                        <a:spcAft>
                          <a:spcPts val="1000"/>
                        </a:spcAft>
                      </a:pPr>
                      <a:r>
                        <a:rPr lang="en-US" sz="1800">
                          <a:effectLst/>
                        </a:rPr>
                        <a:t>Water</a:t>
                      </a:r>
                      <a:endParaRPr lang="en-US" sz="18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a:effectLst/>
                        </a:rPr>
                        <a:t>0</a:t>
                      </a:r>
                      <a:endParaRPr lang="en-US" sz="18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a:effectLst/>
                        </a:rPr>
                        <a:t>0</a:t>
                      </a:r>
                      <a:endParaRPr lang="en-US" sz="18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dirty="0">
                          <a:effectLst/>
                        </a:rPr>
                        <a:t>1</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dirty="0">
                          <a:effectLst/>
                        </a:rPr>
                        <a:t>50</a:t>
                      </a:r>
                      <a:endParaRPr lang="en-US" sz="1800"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lnSpc>
                          <a:spcPct val="150000"/>
                        </a:lnSpc>
                        <a:spcBef>
                          <a:spcPts val="600"/>
                        </a:spcBef>
                        <a:spcAft>
                          <a:spcPts val="1000"/>
                        </a:spcAft>
                      </a:pPr>
                      <a:r>
                        <a:rPr lang="en-US" sz="1800" b="1" dirty="0">
                          <a:effectLst/>
                        </a:rPr>
                        <a:t>51</a:t>
                      </a:r>
                      <a:endParaRPr lang="en-US" sz="1800" b="1"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2915225"/>
                  </a:ext>
                </a:extLst>
              </a:tr>
              <a:tr h="313273">
                <a:tc vMerge="1">
                  <a:txBody>
                    <a:bodyPr/>
                    <a:lstStyle/>
                    <a:p>
                      <a:pPr rtl="1"/>
                      <a:endParaRPr lang="he-IL"/>
                    </a:p>
                  </a:txBody>
                  <a:tcPr/>
                </a:tc>
                <a:tc>
                  <a:txBody>
                    <a:bodyPr/>
                    <a:lstStyle/>
                    <a:p>
                      <a:pPr algn="ctr">
                        <a:lnSpc>
                          <a:spcPct val="150000"/>
                        </a:lnSpc>
                        <a:spcBef>
                          <a:spcPts val="600"/>
                        </a:spcBef>
                        <a:spcAft>
                          <a:spcPts val="1000"/>
                        </a:spcAft>
                      </a:pPr>
                      <a:r>
                        <a:rPr lang="en-US" sz="1800" b="1" dirty="0">
                          <a:effectLst/>
                        </a:rPr>
                        <a:t>Total</a:t>
                      </a:r>
                      <a:endParaRPr lang="en-US" sz="1800" b="1"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b="1" dirty="0">
                          <a:effectLst/>
                        </a:rPr>
                        <a:t>8</a:t>
                      </a:r>
                      <a:endParaRPr lang="en-US" sz="1800" b="1"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b="1" dirty="0">
                          <a:effectLst/>
                        </a:rPr>
                        <a:t>8</a:t>
                      </a:r>
                      <a:endParaRPr lang="en-US" sz="1800" b="1"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b="1" dirty="0">
                          <a:effectLst/>
                        </a:rPr>
                        <a:t>6</a:t>
                      </a:r>
                      <a:endParaRPr lang="en-US" sz="1800" b="1"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b="1" dirty="0">
                          <a:effectLst/>
                        </a:rPr>
                        <a:t>58</a:t>
                      </a:r>
                      <a:endParaRPr lang="en-US" sz="1800" b="1"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600"/>
                        </a:spcBef>
                        <a:spcAft>
                          <a:spcPts val="1000"/>
                        </a:spcAft>
                      </a:pPr>
                      <a:r>
                        <a:rPr lang="en-US" sz="1800" b="1" dirty="0">
                          <a:effectLst/>
                        </a:rPr>
                        <a:t>80</a:t>
                      </a:r>
                      <a:endParaRPr lang="en-US" sz="1800" b="1" dirty="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4775282"/>
                  </a:ext>
                </a:extLst>
              </a:tr>
            </a:tbl>
          </a:graphicData>
        </a:graphic>
      </p:graphicFrame>
    </p:spTree>
    <p:extLst>
      <p:ext uri="{BB962C8B-B14F-4D97-AF65-F5344CB8AC3E}">
        <p14:creationId xmlns:p14="http://schemas.microsoft.com/office/powerpoint/2010/main" val="1494803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74F981-60F1-472C-AA7C-808BD8E6969E}"/>
              </a:ext>
            </a:extLst>
          </p:cNvPr>
          <p:cNvSpPr>
            <a:spLocks noGrp="1"/>
          </p:cNvSpPr>
          <p:nvPr>
            <p:ph type="title"/>
          </p:nvPr>
        </p:nvSpPr>
        <p:spPr/>
        <p:txBody>
          <a:bodyPr/>
          <a:lstStyle/>
          <a:p>
            <a:r>
              <a:rPr lang="he-IL" dirty="0"/>
              <a:t>טביעת אצבע ספקטרלית - </a:t>
            </a:r>
            <a:r>
              <a:rPr lang="he-IL" dirty="0" err="1"/>
              <a:t>ראמאן</a:t>
            </a:r>
            <a:endParaRPr lang="he-IL" dirty="0"/>
          </a:p>
        </p:txBody>
      </p:sp>
      <p:pic>
        <p:nvPicPr>
          <p:cNvPr id="4" name="מציין מיקום תוכן 3">
            <a:extLst>
              <a:ext uri="{FF2B5EF4-FFF2-40B4-BE49-F238E27FC236}">
                <a16:creationId xmlns:a16="http://schemas.microsoft.com/office/drawing/2014/main" id="{BADD2D1A-40EE-4CE6-982C-672BACB14044}"/>
              </a:ext>
            </a:extLst>
          </p:cNvPr>
          <p:cNvPicPr>
            <a:picLocks noGrp="1" noChangeAspect="1"/>
          </p:cNvPicPr>
          <p:nvPr>
            <p:ph idx="1"/>
          </p:nvPr>
        </p:nvPicPr>
        <p:blipFill>
          <a:blip r:embed="rId2"/>
          <a:stretch>
            <a:fillRect/>
          </a:stretch>
        </p:blipFill>
        <p:spPr>
          <a:xfrm>
            <a:off x="2225637" y="2057401"/>
            <a:ext cx="7740726" cy="4393385"/>
          </a:xfrm>
          <a:prstGeom prst="rect">
            <a:avLst/>
          </a:prstGeom>
        </p:spPr>
      </p:pic>
    </p:spTree>
    <p:extLst>
      <p:ext uri="{BB962C8B-B14F-4D97-AF65-F5344CB8AC3E}">
        <p14:creationId xmlns:p14="http://schemas.microsoft.com/office/powerpoint/2010/main" val="4269496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8C35BB-CD58-4DE7-ACA8-C6DF1AD11DA6}"/>
              </a:ext>
            </a:extLst>
          </p:cNvPr>
          <p:cNvSpPr>
            <a:spLocks noGrp="1"/>
          </p:cNvSpPr>
          <p:nvPr>
            <p:ph type="title"/>
          </p:nvPr>
        </p:nvSpPr>
        <p:spPr/>
        <p:txBody>
          <a:bodyPr/>
          <a:lstStyle/>
          <a:p>
            <a:r>
              <a:rPr lang="he-IL" dirty="0"/>
              <a:t>תוצאות ראשוניות - </a:t>
            </a:r>
            <a:r>
              <a:rPr lang="he-IL" dirty="0" err="1"/>
              <a:t>ראמאן</a:t>
            </a:r>
            <a:endParaRPr lang="he-IL" dirty="0"/>
          </a:p>
        </p:txBody>
      </p:sp>
      <p:pic>
        <p:nvPicPr>
          <p:cNvPr id="4" name="מציין מיקום תוכן 14">
            <a:extLst>
              <a:ext uri="{FF2B5EF4-FFF2-40B4-BE49-F238E27FC236}">
                <a16:creationId xmlns:a16="http://schemas.microsoft.com/office/drawing/2014/main" id="{BE3C0F57-FF76-45E4-B274-C91A2FB38BF5}"/>
              </a:ext>
            </a:extLst>
          </p:cNvPr>
          <p:cNvPicPr>
            <a:picLocks noGrp="1" noChangeAspect="1"/>
          </p:cNvPicPr>
          <p:nvPr>
            <p:ph idx="1"/>
          </p:nvPr>
        </p:nvPicPr>
        <p:blipFill rotWithShape="1">
          <a:blip r:embed="rId3"/>
          <a:srcRect b="7456"/>
          <a:stretch/>
        </p:blipFill>
        <p:spPr>
          <a:xfrm>
            <a:off x="1956046" y="2085992"/>
            <a:ext cx="8279908" cy="3724258"/>
          </a:xfrm>
          <a:prstGeom prst="rect">
            <a:avLst/>
          </a:prstGeom>
        </p:spPr>
      </p:pic>
      <p:pic>
        <p:nvPicPr>
          <p:cNvPr id="6" name="מציין מיקום תוכן 14">
            <a:extLst>
              <a:ext uri="{FF2B5EF4-FFF2-40B4-BE49-F238E27FC236}">
                <a16:creationId xmlns:a16="http://schemas.microsoft.com/office/drawing/2014/main" id="{7170B225-55DA-49EA-8221-3299C0DBFD32}"/>
              </a:ext>
            </a:extLst>
          </p:cNvPr>
          <p:cNvPicPr>
            <a:picLocks noChangeAspect="1"/>
          </p:cNvPicPr>
          <p:nvPr/>
        </p:nvPicPr>
        <p:blipFill rotWithShape="1">
          <a:blip r:embed="rId3"/>
          <a:srcRect l="29408" t="91124" r="27453" b="-355"/>
          <a:stretch/>
        </p:blipFill>
        <p:spPr>
          <a:xfrm>
            <a:off x="4310063" y="2409824"/>
            <a:ext cx="3571875" cy="371475"/>
          </a:xfrm>
          <a:prstGeom prst="rect">
            <a:avLst/>
          </a:prstGeom>
        </p:spPr>
      </p:pic>
      <p:sp>
        <p:nvSpPr>
          <p:cNvPr id="5" name="TextBox 4">
            <a:extLst>
              <a:ext uri="{FF2B5EF4-FFF2-40B4-BE49-F238E27FC236}">
                <a16:creationId xmlns:a16="http://schemas.microsoft.com/office/drawing/2014/main" id="{AF32ED14-C581-428E-9E3F-2E0DDAB2C85F}"/>
              </a:ext>
            </a:extLst>
          </p:cNvPr>
          <p:cNvSpPr txBox="1"/>
          <p:nvPr/>
        </p:nvSpPr>
        <p:spPr>
          <a:xfrm>
            <a:off x="5567362" y="2731679"/>
            <a:ext cx="1057275" cy="276999"/>
          </a:xfrm>
          <a:prstGeom prst="rect">
            <a:avLst/>
          </a:prstGeom>
          <a:noFill/>
        </p:spPr>
        <p:txBody>
          <a:bodyPr wrap="square" rtlCol="1">
            <a:spAutoFit/>
          </a:bodyPr>
          <a:lstStyle/>
          <a:p>
            <a:r>
              <a:rPr lang="en-US" sz="1200" dirty="0"/>
              <a:t>10</a:t>
            </a:r>
            <a:r>
              <a:rPr lang="en-US" sz="1200" baseline="30000" dirty="0"/>
              <a:t>8</a:t>
            </a:r>
            <a:r>
              <a:rPr lang="en-US" sz="1200" dirty="0"/>
              <a:t> CFU/ml</a:t>
            </a:r>
            <a:endParaRPr lang="he-IL" sz="1200" dirty="0"/>
          </a:p>
        </p:txBody>
      </p:sp>
      <p:sp>
        <p:nvSpPr>
          <p:cNvPr id="7" name="TextBox 6">
            <a:extLst>
              <a:ext uri="{FF2B5EF4-FFF2-40B4-BE49-F238E27FC236}">
                <a16:creationId xmlns:a16="http://schemas.microsoft.com/office/drawing/2014/main" id="{6ACF7553-EC06-412F-9714-3CA9AFF0C2A7}"/>
              </a:ext>
            </a:extLst>
          </p:cNvPr>
          <p:cNvSpPr txBox="1"/>
          <p:nvPr/>
        </p:nvSpPr>
        <p:spPr>
          <a:xfrm>
            <a:off x="6672262" y="2726345"/>
            <a:ext cx="1057275" cy="276999"/>
          </a:xfrm>
          <a:prstGeom prst="rect">
            <a:avLst/>
          </a:prstGeom>
          <a:noFill/>
        </p:spPr>
        <p:txBody>
          <a:bodyPr wrap="square" rtlCol="1">
            <a:spAutoFit/>
          </a:bodyPr>
          <a:lstStyle/>
          <a:p>
            <a:r>
              <a:rPr lang="en-US" sz="1200" dirty="0"/>
              <a:t>10</a:t>
            </a:r>
            <a:r>
              <a:rPr lang="en-US" sz="1200" baseline="30000" dirty="0"/>
              <a:t>7</a:t>
            </a:r>
            <a:r>
              <a:rPr lang="en-US" sz="1200" dirty="0"/>
              <a:t> CFU/ml</a:t>
            </a:r>
            <a:endParaRPr lang="he-IL" sz="1200" dirty="0"/>
          </a:p>
        </p:txBody>
      </p:sp>
    </p:spTree>
    <p:extLst>
      <p:ext uri="{BB962C8B-B14F-4D97-AF65-F5344CB8AC3E}">
        <p14:creationId xmlns:p14="http://schemas.microsoft.com/office/powerpoint/2010/main" val="2648541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1C8CD56-D713-4EAB-A64F-8F0ABE169272}"/>
              </a:ext>
            </a:extLst>
          </p:cNvPr>
          <p:cNvSpPr>
            <a:spLocks noGrp="1"/>
          </p:cNvSpPr>
          <p:nvPr>
            <p:ph type="title"/>
          </p:nvPr>
        </p:nvSpPr>
        <p:spPr/>
        <p:txBody>
          <a:bodyPr/>
          <a:lstStyle/>
          <a:p>
            <a:r>
              <a:rPr lang="he-IL" dirty="0"/>
              <a:t>מבוא – שיטות קיימות</a:t>
            </a:r>
          </a:p>
        </p:txBody>
      </p:sp>
      <p:pic>
        <p:nvPicPr>
          <p:cNvPr id="5" name="Picture 2" descr="×ª××¦××ª ×ª××× × ×¢×××¨ âªbacteria detection waterâ¬â">
            <a:extLst>
              <a:ext uri="{FF2B5EF4-FFF2-40B4-BE49-F238E27FC236}">
                <a16:creationId xmlns:a16="http://schemas.microsoft.com/office/drawing/2014/main" id="{60133ACF-D467-4566-8E02-4958990F533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852487" y="2539206"/>
            <a:ext cx="5000625" cy="3333750"/>
          </a:xfrm>
          <a:prstGeom prst="snip2Diag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4" name="מציין מיקום תוכן 3">
            <a:extLst>
              <a:ext uri="{FF2B5EF4-FFF2-40B4-BE49-F238E27FC236}">
                <a16:creationId xmlns:a16="http://schemas.microsoft.com/office/drawing/2014/main" id="{CB9480F3-EC42-472A-A95C-07E526325DBB}"/>
              </a:ext>
            </a:extLst>
          </p:cNvPr>
          <p:cNvSpPr>
            <a:spLocks noGrp="1"/>
          </p:cNvSpPr>
          <p:nvPr>
            <p:ph sz="half" idx="2"/>
          </p:nvPr>
        </p:nvSpPr>
        <p:spPr>
          <a:xfrm>
            <a:off x="5772150" y="2194559"/>
            <a:ext cx="5734050" cy="4024125"/>
          </a:xfrm>
        </p:spPr>
        <p:txBody>
          <a:bodyPr/>
          <a:lstStyle/>
          <a:p>
            <a:r>
              <a:rPr lang="he-IL" dirty="0"/>
              <a:t>השיטה הנפוצה ביותר היא גידול על מצעים סלקטיביים וספירת מושבות</a:t>
            </a:r>
          </a:p>
          <a:p>
            <a:r>
              <a:rPr lang="he-IL" dirty="0"/>
              <a:t>השיטה דורשת 12-72 שעות לקבלת תוצאות</a:t>
            </a:r>
          </a:p>
          <a:p>
            <a:r>
              <a:rPr lang="he-IL" dirty="0"/>
              <a:t>שיטות מתקדמות יותר כוללות: </a:t>
            </a:r>
          </a:p>
          <a:p>
            <a:pPr lvl="1"/>
            <a:r>
              <a:rPr lang="en-US" dirty="0"/>
              <a:t>ELISA</a:t>
            </a:r>
          </a:p>
          <a:p>
            <a:pPr lvl="1"/>
            <a:r>
              <a:rPr lang="en-US" dirty="0"/>
              <a:t>Real-time PCR </a:t>
            </a:r>
          </a:p>
          <a:p>
            <a:pPr lvl="1"/>
            <a:r>
              <a:rPr lang="en-US" dirty="0"/>
              <a:t>Enzymatic Reaction (ATPase)</a:t>
            </a:r>
          </a:p>
          <a:p>
            <a:pPr lvl="1"/>
            <a:r>
              <a:rPr lang="en-US" dirty="0"/>
              <a:t>MALDI TOF (Mass Spectroscopy)</a:t>
            </a:r>
          </a:p>
          <a:p>
            <a:pPr marL="0" indent="0">
              <a:buNone/>
            </a:pPr>
            <a:r>
              <a:rPr lang="he-IL" dirty="0"/>
              <a:t>כולן דורשות ציוד </a:t>
            </a:r>
            <a:r>
              <a:rPr lang="he-IL" dirty="0" err="1"/>
              <a:t>וריאגנטים</a:t>
            </a:r>
            <a:r>
              <a:rPr lang="he-IL" dirty="0"/>
              <a:t> יקרים והזמן לתוצאות עדיין ארוך מדי</a:t>
            </a:r>
            <a:endParaRPr lang="en-US" dirty="0"/>
          </a:p>
        </p:txBody>
      </p:sp>
      <p:sp>
        <p:nvSpPr>
          <p:cNvPr id="6" name="מלבן 5">
            <a:extLst>
              <a:ext uri="{FF2B5EF4-FFF2-40B4-BE49-F238E27FC236}">
                <a16:creationId xmlns:a16="http://schemas.microsoft.com/office/drawing/2014/main" id="{6B7C7EAD-5A45-45AE-96F7-A8C227242E4A}"/>
              </a:ext>
            </a:extLst>
          </p:cNvPr>
          <p:cNvSpPr/>
          <p:nvPr/>
        </p:nvSpPr>
        <p:spPr>
          <a:xfrm>
            <a:off x="792956" y="6160716"/>
            <a:ext cx="10606088" cy="523220"/>
          </a:xfrm>
          <a:prstGeom prst="rect">
            <a:avLst/>
          </a:prstGeom>
        </p:spPr>
        <p:txBody>
          <a:bodyPr wrap="square">
            <a:spAutoFit/>
          </a:bodyPr>
          <a:lstStyle/>
          <a:p>
            <a:pPr algn="ctr"/>
            <a:r>
              <a:rPr lang="he-IL" sz="2800" b="1" dirty="0">
                <a:effectLst/>
              </a:rPr>
              <a:t>קיים צורך בשיטה מהירה, זולה ואמינה לגילוי של זיהום במי שתייה</a:t>
            </a:r>
            <a:endParaRPr lang="en-US" sz="2800" b="1" dirty="0">
              <a:effectLst/>
            </a:endParaRPr>
          </a:p>
        </p:txBody>
      </p:sp>
    </p:spTree>
    <p:extLst>
      <p:ext uri="{BB962C8B-B14F-4D97-AF65-F5344CB8AC3E}">
        <p14:creationId xmlns:p14="http://schemas.microsoft.com/office/powerpoint/2010/main" val="401167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74F981-60F1-472C-AA7C-808BD8E6969E}"/>
              </a:ext>
            </a:extLst>
          </p:cNvPr>
          <p:cNvSpPr>
            <a:spLocks noGrp="1"/>
          </p:cNvSpPr>
          <p:nvPr>
            <p:ph type="title"/>
          </p:nvPr>
        </p:nvSpPr>
        <p:spPr/>
        <p:txBody>
          <a:bodyPr/>
          <a:lstStyle/>
          <a:p>
            <a:r>
              <a:rPr lang="he-IL" dirty="0"/>
              <a:t>טביעת אצבע ספקטרלית – </a:t>
            </a:r>
            <a:r>
              <a:rPr lang="he-IL" dirty="0" err="1"/>
              <a:t>פלורסנציה</a:t>
            </a:r>
            <a:r>
              <a:rPr lang="he-IL" dirty="0"/>
              <a:t> – עירור יחיד</a:t>
            </a:r>
          </a:p>
        </p:txBody>
      </p:sp>
      <p:pic>
        <p:nvPicPr>
          <p:cNvPr id="4" name="מציין מיקום תוכן 3">
            <a:extLst>
              <a:ext uri="{FF2B5EF4-FFF2-40B4-BE49-F238E27FC236}">
                <a16:creationId xmlns:a16="http://schemas.microsoft.com/office/drawing/2014/main" id="{F6FF5EC8-84B7-4F49-A03D-7493FB5DD6F8}"/>
              </a:ext>
            </a:extLst>
          </p:cNvPr>
          <p:cNvPicPr>
            <a:picLocks noGrp="1" noChangeAspect="1"/>
          </p:cNvPicPr>
          <p:nvPr>
            <p:ph idx="1"/>
          </p:nvPr>
        </p:nvPicPr>
        <p:blipFill>
          <a:blip r:embed="rId2"/>
          <a:stretch>
            <a:fillRect/>
          </a:stretch>
        </p:blipFill>
        <p:spPr>
          <a:xfrm>
            <a:off x="2761958" y="1554713"/>
            <a:ext cx="6668084" cy="5215976"/>
          </a:xfrm>
          <a:prstGeom prst="rect">
            <a:avLst/>
          </a:prstGeom>
        </p:spPr>
      </p:pic>
    </p:spTree>
    <p:extLst>
      <p:ext uri="{BB962C8B-B14F-4D97-AF65-F5344CB8AC3E}">
        <p14:creationId xmlns:p14="http://schemas.microsoft.com/office/powerpoint/2010/main" val="1150349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74F981-60F1-472C-AA7C-808BD8E6969E}"/>
              </a:ext>
            </a:extLst>
          </p:cNvPr>
          <p:cNvSpPr>
            <a:spLocks noGrp="1"/>
          </p:cNvSpPr>
          <p:nvPr>
            <p:ph type="title"/>
          </p:nvPr>
        </p:nvSpPr>
        <p:spPr/>
        <p:txBody>
          <a:bodyPr/>
          <a:lstStyle/>
          <a:p>
            <a:r>
              <a:rPr lang="he-IL" dirty="0"/>
              <a:t>טביעת אצבע ספקטרלית – </a:t>
            </a:r>
            <a:r>
              <a:rPr lang="he-IL" dirty="0" err="1"/>
              <a:t>פלורסנציה</a:t>
            </a:r>
            <a:r>
              <a:rPr lang="he-IL" dirty="0"/>
              <a:t> – </a:t>
            </a:r>
            <a:r>
              <a:rPr lang="en-US" dirty="0"/>
              <a:t>EEM</a:t>
            </a:r>
            <a:endParaRPr lang="he-IL" dirty="0"/>
          </a:p>
        </p:txBody>
      </p:sp>
      <p:pic>
        <p:nvPicPr>
          <p:cNvPr id="4" name="מציין מיקום תוכן 3">
            <a:extLst>
              <a:ext uri="{FF2B5EF4-FFF2-40B4-BE49-F238E27FC236}">
                <a16:creationId xmlns:a16="http://schemas.microsoft.com/office/drawing/2014/main" id="{8639AEC2-3AEB-468E-9052-DBCD7F3A4329}"/>
              </a:ext>
            </a:extLst>
          </p:cNvPr>
          <p:cNvPicPr>
            <a:picLocks noGrp="1" noChangeAspect="1"/>
          </p:cNvPicPr>
          <p:nvPr>
            <p:ph idx="1"/>
          </p:nvPr>
        </p:nvPicPr>
        <p:blipFill rotWithShape="1">
          <a:blip r:embed="rId2"/>
          <a:srcRect t="8790" b="49693"/>
          <a:stretch/>
        </p:blipFill>
        <p:spPr>
          <a:xfrm>
            <a:off x="172208" y="2946966"/>
            <a:ext cx="5923792" cy="2535364"/>
          </a:xfrm>
          <a:prstGeom prst="rect">
            <a:avLst/>
          </a:prstGeom>
        </p:spPr>
      </p:pic>
      <p:pic>
        <p:nvPicPr>
          <p:cNvPr id="5" name="מציין מיקום תוכן 3">
            <a:extLst>
              <a:ext uri="{FF2B5EF4-FFF2-40B4-BE49-F238E27FC236}">
                <a16:creationId xmlns:a16="http://schemas.microsoft.com/office/drawing/2014/main" id="{F584597E-AD19-43E0-A61B-26D2B481EF03}"/>
              </a:ext>
            </a:extLst>
          </p:cNvPr>
          <p:cNvPicPr>
            <a:picLocks noChangeAspect="1"/>
          </p:cNvPicPr>
          <p:nvPr/>
        </p:nvPicPr>
        <p:blipFill rotWithShape="1">
          <a:blip r:embed="rId2"/>
          <a:srcRect l="49910" t="49693" b="8790"/>
          <a:stretch/>
        </p:blipFill>
        <p:spPr>
          <a:xfrm>
            <a:off x="8911244" y="2863935"/>
            <a:ext cx="2967232" cy="2535364"/>
          </a:xfrm>
          <a:prstGeom prst="rect">
            <a:avLst/>
          </a:prstGeom>
        </p:spPr>
      </p:pic>
      <p:pic>
        <p:nvPicPr>
          <p:cNvPr id="6" name="מציין מיקום תוכן 3">
            <a:extLst>
              <a:ext uri="{FF2B5EF4-FFF2-40B4-BE49-F238E27FC236}">
                <a16:creationId xmlns:a16="http://schemas.microsoft.com/office/drawing/2014/main" id="{2735C2F8-526A-4CB2-B216-547EA4A67E83}"/>
              </a:ext>
            </a:extLst>
          </p:cNvPr>
          <p:cNvPicPr>
            <a:picLocks noChangeAspect="1"/>
          </p:cNvPicPr>
          <p:nvPr/>
        </p:nvPicPr>
        <p:blipFill rotWithShape="1">
          <a:blip r:embed="rId2"/>
          <a:srcRect b="91530"/>
          <a:stretch/>
        </p:blipFill>
        <p:spPr>
          <a:xfrm>
            <a:off x="3372608" y="1892921"/>
            <a:ext cx="5923792" cy="517251"/>
          </a:xfrm>
          <a:prstGeom prst="rect">
            <a:avLst/>
          </a:prstGeom>
        </p:spPr>
      </p:pic>
      <p:pic>
        <p:nvPicPr>
          <p:cNvPr id="7" name="מציין מיקום תוכן 3">
            <a:extLst>
              <a:ext uri="{FF2B5EF4-FFF2-40B4-BE49-F238E27FC236}">
                <a16:creationId xmlns:a16="http://schemas.microsoft.com/office/drawing/2014/main" id="{1CD0D7F8-C414-41BB-9000-88A07EA135EF}"/>
              </a:ext>
            </a:extLst>
          </p:cNvPr>
          <p:cNvPicPr>
            <a:picLocks noChangeAspect="1"/>
          </p:cNvPicPr>
          <p:nvPr/>
        </p:nvPicPr>
        <p:blipFill rotWithShape="1">
          <a:blip r:embed="rId2"/>
          <a:srcRect t="90528" b="2257"/>
          <a:stretch/>
        </p:blipFill>
        <p:spPr>
          <a:xfrm>
            <a:off x="2895600" y="6019124"/>
            <a:ext cx="7818536" cy="581493"/>
          </a:xfrm>
          <a:prstGeom prst="rect">
            <a:avLst/>
          </a:prstGeom>
        </p:spPr>
      </p:pic>
      <p:pic>
        <p:nvPicPr>
          <p:cNvPr id="8" name="מציין מיקום תוכן 3">
            <a:extLst>
              <a:ext uri="{FF2B5EF4-FFF2-40B4-BE49-F238E27FC236}">
                <a16:creationId xmlns:a16="http://schemas.microsoft.com/office/drawing/2014/main" id="{ED94EB2E-C951-423E-A9E7-CA7BDA13C4FD}"/>
              </a:ext>
            </a:extLst>
          </p:cNvPr>
          <p:cNvPicPr>
            <a:picLocks noChangeAspect="1"/>
          </p:cNvPicPr>
          <p:nvPr/>
        </p:nvPicPr>
        <p:blipFill rotWithShape="1">
          <a:blip r:embed="rId2"/>
          <a:srcRect l="2278" t="49693" r="50198" b="8790"/>
          <a:stretch/>
        </p:blipFill>
        <p:spPr>
          <a:xfrm>
            <a:off x="6096000" y="3029997"/>
            <a:ext cx="2815244" cy="2535364"/>
          </a:xfrm>
          <a:prstGeom prst="rect">
            <a:avLst/>
          </a:prstGeom>
        </p:spPr>
      </p:pic>
    </p:spTree>
    <p:extLst>
      <p:ext uri="{BB962C8B-B14F-4D97-AF65-F5344CB8AC3E}">
        <p14:creationId xmlns:p14="http://schemas.microsoft.com/office/powerpoint/2010/main" val="951460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E096A64-359B-4BF7-9C4A-B9C7B4C54197}"/>
              </a:ext>
            </a:extLst>
          </p:cNvPr>
          <p:cNvSpPr>
            <a:spLocks noGrp="1"/>
          </p:cNvSpPr>
          <p:nvPr>
            <p:ph type="title"/>
          </p:nvPr>
        </p:nvSpPr>
        <p:spPr/>
        <p:txBody>
          <a:bodyPr/>
          <a:lstStyle/>
          <a:p>
            <a:endParaRPr lang="he-IL" dirty="0"/>
          </a:p>
        </p:txBody>
      </p:sp>
      <p:pic>
        <p:nvPicPr>
          <p:cNvPr id="16" name="מציין מיקום תוכן 15">
            <a:extLst>
              <a:ext uri="{FF2B5EF4-FFF2-40B4-BE49-F238E27FC236}">
                <a16:creationId xmlns:a16="http://schemas.microsoft.com/office/drawing/2014/main" id="{C6FEE631-DE33-454B-9D6D-2487D26492A1}"/>
              </a:ext>
            </a:extLst>
          </p:cNvPr>
          <p:cNvPicPr>
            <a:picLocks noGrp="1" noChangeAspect="1"/>
          </p:cNvPicPr>
          <p:nvPr>
            <p:ph idx="1"/>
          </p:nvPr>
        </p:nvPicPr>
        <p:blipFill>
          <a:blip r:embed="rId2"/>
          <a:stretch>
            <a:fillRect/>
          </a:stretch>
        </p:blipFill>
        <p:spPr>
          <a:xfrm>
            <a:off x="1908155" y="2443765"/>
            <a:ext cx="8375689" cy="4261835"/>
          </a:xfrm>
          <a:prstGeom prst="rect">
            <a:avLst/>
          </a:prstGeom>
        </p:spPr>
      </p:pic>
    </p:spTree>
    <p:extLst>
      <p:ext uri="{BB962C8B-B14F-4D97-AF65-F5344CB8AC3E}">
        <p14:creationId xmlns:p14="http://schemas.microsoft.com/office/powerpoint/2010/main" val="2555992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a:xfrm>
            <a:off x="705265" y="1482099"/>
            <a:ext cx="6880072" cy="2585323"/>
          </a:xfrm>
          <a:prstGeom prst="rect">
            <a:avLst/>
          </a:prstGeom>
          <a:noFill/>
        </p:spPr>
        <p:txBody>
          <a:bodyPr wrap="square" rtlCol="0">
            <a:spAutoFit/>
          </a:bodyPr>
          <a:lstStyle/>
          <a:p>
            <a:pPr algn="ctr">
              <a:lnSpc>
                <a:spcPct val="150000"/>
              </a:lnSpc>
            </a:pPr>
            <a:r>
              <a:rPr lang="en-US" sz="2400" b="1" dirty="0">
                <a:solidFill>
                  <a:schemeClr val="accent6">
                    <a:lumMod val="50000"/>
                  </a:schemeClr>
                </a:solidFill>
                <a:latin typeface="Arial" panose="020B0604020202020204" pitchFamily="34" charset="0"/>
                <a:cs typeface="Arial" panose="020B0604020202020204" pitchFamily="34" charset="0"/>
              </a:rPr>
              <a:t>Low resolution Raman spectroscopy (LRRS)</a:t>
            </a:r>
          </a:p>
          <a:p>
            <a:pPr marL="342900" indent="-342900">
              <a:lnSpc>
                <a:spcPct val="150000"/>
              </a:lnSpc>
              <a:buFont typeface="Arial" panose="020B0604020202020204" pitchFamily="34" charset="0"/>
              <a:buChar char="•"/>
            </a:pPr>
            <a:r>
              <a:rPr lang="en-US" sz="2400" dirty="0">
                <a:solidFill>
                  <a:schemeClr val="accent6">
                    <a:lumMod val="50000"/>
                  </a:schemeClr>
                </a:solidFill>
                <a:latin typeface="Arial" panose="020B0604020202020204" pitchFamily="34" charset="0"/>
                <a:cs typeface="Arial" panose="020B0604020202020204" pitchFamily="34" charset="0"/>
              </a:rPr>
              <a:t>Based on the </a:t>
            </a:r>
            <a:r>
              <a:rPr lang="en-US" sz="2400" b="1" dirty="0">
                <a:solidFill>
                  <a:schemeClr val="accent6">
                    <a:lumMod val="50000"/>
                  </a:schemeClr>
                </a:solidFill>
                <a:latin typeface="Arial" panose="020B0604020202020204" pitchFamily="34" charset="0"/>
                <a:cs typeface="Arial" panose="020B0604020202020204" pitchFamily="34" charset="0"/>
              </a:rPr>
              <a:t>inelastic scattering </a:t>
            </a:r>
            <a:r>
              <a:rPr lang="en-US" sz="2400" dirty="0">
                <a:solidFill>
                  <a:schemeClr val="accent6">
                    <a:lumMod val="50000"/>
                  </a:schemeClr>
                </a:solidFill>
                <a:latin typeface="Arial" panose="020B0604020202020204" pitchFamily="34" charset="0"/>
                <a:cs typeface="Arial" panose="020B0604020202020204" pitchFamily="34" charset="0"/>
              </a:rPr>
              <a:t>of </a:t>
            </a:r>
            <a:r>
              <a:rPr lang="en-US" sz="2400" b="1" dirty="0">
                <a:solidFill>
                  <a:schemeClr val="accent6">
                    <a:lumMod val="50000"/>
                  </a:schemeClr>
                </a:solidFill>
                <a:latin typeface="Arial" panose="020B0604020202020204" pitchFamily="34" charset="0"/>
                <a:cs typeface="Arial" panose="020B0604020202020204" pitchFamily="34" charset="0"/>
              </a:rPr>
              <a:t>incident radiation </a:t>
            </a:r>
            <a:r>
              <a:rPr lang="en-US" sz="2400" dirty="0">
                <a:solidFill>
                  <a:schemeClr val="accent6">
                    <a:lumMod val="50000"/>
                  </a:schemeClr>
                </a:solidFill>
                <a:latin typeface="Arial" panose="020B0604020202020204" pitchFamily="34" charset="0"/>
                <a:cs typeface="Arial" panose="020B0604020202020204" pitchFamily="34" charset="0"/>
              </a:rPr>
              <a:t>(laser)</a:t>
            </a:r>
            <a:r>
              <a:rPr lang="en-US" sz="2400" b="1" dirty="0">
                <a:solidFill>
                  <a:schemeClr val="accent6">
                    <a:lumMod val="50000"/>
                  </a:schemeClr>
                </a:solidFill>
                <a:latin typeface="Arial" panose="020B0604020202020204" pitchFamily="34" charset="0"/>
                <a:cs typeface="Arial" panose="020B0604020202020204" pitchFamily="34" charset="0"/>
              </a:rPr>
              <a:t> </a:t>
            </a:r>
            <a:r>
              <a:rPr lang="en-US" sz="2400" dirty="0">
                <a:solidFill>
                  <a:schemeClr val="accent6">
                    <a:lumMod val="50000"/>
                  </a:schemeClr>
                </a:solidFill>
                <a:latin typeface="Arial" panose="020B0604020202020204" pitchFamily="34" charset="0"/>
                <a:cs typeface="Arial" panose="020B0604020202020204" pitchFamily="34" charset="0"/>
              </a:rPr>
              <a:t>through interaction with </a:t>
            </a:r>
            <a:r>
              <a:rPr lang="en-US" sz="2400" b="1" dirty="0">
                <a:solidFill>
                  <a:schemeClr val="accent6">
                    <a:lumMod val="50000"/>
                  </a:schemeClr>
                </a:solidFill>
                <a:latin typeface="Arial" panose="020B0604020202020204" pitchFamily="34" charset="0"/>
                <a:cs typeface="Arial" panose="020B0604020202020204" pitchFamily="34" charset="0"/>
              </a:rPr>
              <a:t>vibrating molecules</a:t>
            </a:r>
          </a:p>
          <a:p>
            <a:pPr marL="342900" indent="-342900">
              <a:buAutoNum type="alphaLcPeriod"/>
            </a:pPr>
            <a:endParaRPr lang="en-US" dirty="0">
              <a:solidFill>
                <a:schemeClr val="accent6">
                  <a:lumMod val="50000"/>
                </a:schemeClr>
              </a:solidFill>
              <a:latin typeface="Arial" panose="020B0604020202020204" pitchFamily="34" charset="0"/>
              <a:cs typeface="Arial" panose="020B0604020202020204" pitchFamily="34" charset="0"/>
            </a:endParaRPr>
          </a:p>
        </p:txBody>
      </p:sp>
      <p:pic>
        <p:nvPicPr>
          <p:cNvPr id="2052" name="Picture 4" descr="Image result for raman spectroscopy pro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5337" y="1466282"/>
            <a:ext cx="4555855" cy="2247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705265" y="4083239"/>
            <a:ext cx="10781469" cy="2762697"/>
          </a:xfrm>
          <a:prstGeom prst="rect">
            <a:avLst/>
          </a:prstGeom>
        </p:spPr>
      </p:pic>
    </p:spTree>
    <p:extLst>
      <p:ext uri="{BB962C8B-B14F-4D97-AF65-F5344CB8AC3E}">
        <p14:creationId xmlns:p14="http://schemas.microsoft.com/office/powerpoint/2010/main" val="132673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46168D-9255-4F4F-A852-C735B008A062}"/>
              </a:ext>
            </a:extLst>
          </p:cNvPr>
          <p:cNvSpPr>
            <a:spLocks noGrp="1"/>
          </p:cNvSpPr>
          <p:nvPr>
            <p:ph type="title"/>
          </p:nvPr>
        </p:nvSpPr>
        <p:spPr/>
        <p:txBody>
          <a:bodyPr/>
          <a:lstStyle/>
          <a:p>
            <a:r>
              <a:rPr lang="he-IL" dirty="0"/>
              <a:t>מבוא – ספקטרוסקופיית אור</a:t>
            </a:r>
          </a:p>
        </p:txBody>
      </p:sp>
      <p:cxnSp>
        <p:nvCxnSpPr>
          <p:cNvPr id="5" name="מחבר חץ ישר 4">
            <a:extLst>
              <a:ext uri="{FF2B5EF4-FFF2-40B4-BE49-F238E27FC236}">
                <a16:creationId xmlns:a16="http://schemas.microsoft.com/office/drawing/2014/main" id="{5C719559-A9E2-45D0-9922-159D4597A64B}"/>
              </a:ext>
            </a:extLst>
          </p:cNvPr>
          <p:cNvCxnSpPr/>
          <p:nvPr/>
        </p:nvCxnSpPr>
        <p:spPr>
          <a:xfrm>
            <a:off x="7928783" y="3787705"/>
            <a:ext cx="2057400" cy="7144"/>
          </a:xfrm>
          <a:prstGeom prst="straightConnector1">
            <a:avLst/>
          </a:prstGeom>
          <a:ln w="1016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2" descr="תוצאת תמונה עבור ‪molecule‬‏">
            <a:extLst>
              <a:ext uri="{FF2B5EF4-FFF2-40B4-BE49-F238E27FC236}">
                <a16:creationId xmlns:a16="http://schemas.microsoft.com/office/drawing/2014/main" id="{E2218FD5-E057-43F0-9810-CF5CEAE158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3428" y="2982395"/>
            <a:ext cx="2965144" cy="15567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ª××¦××ª ×ª××× × ×¢×××¨ âªflashlight clipartâ¬â">
            <a:extLst>
              <a:ext uri="{FF2B5EF4-FFF2-40B4-BE49-F238E27FC236}">
                <a16:creationId xmlns:a16="http://schemas.microsoft.com/office/drawing/2014/main" id="{A2A91C04-7FAE-4109-BD9A-AC5508743288}"/>
              </a:ext>
            </a:extLst>
          </p:cNvPr>
          <p:cNvPicPr>
            <a:picLocks noChangeAspect="1" noChangeArrowheads="1"/>
          </p:cNvPicPr>
          <p:nvPr/>
        </p:nvPicPr>
        <p:blipFill rotWithShape="1">
          <a:blip r:embed="rId3">
            <a:clrChange>
              <a:clrFrom>
                <a:srgbClr val="F6F6F6"/>
              </a:clrFrom>
              <a:clrTo>
                <a:srgbClr val="F6F6F6">
                  <a:alpha val="0"/>
                </a:srgbClr>
              </a:clrTo>
            </a:clrChange>
            <a:duotone>
              <a:prstClr val="black"/>
              <a:srgbClr val="FF0000">
                <a:tint val="45000"/>
                <a:satMod val="400000"/>
              </a:srgbClr>
            </a:duotone>
            <a:extLst>
              <a:ext uri="{28A0092B-C50C-407E-A947-70E740481C1C}">
                <a14:useLocalDpi xmlns:a14="http://schemas.microsoft.com/office/drawing/2010/main" val="0"/>
              </a:ext>
            </a:extLst>
          </a:blip>
          <a:srcRect r="47297"/>
          <a:stretch/>
        </p:blipFill>
        <p:spPr bwMode="auto">
          <a:xfrm>
            <a:off x="472267" y="2659897"/>
            <a:ext cx="1883077" cy="2198762"/>
          </a:xfrm>
          <a:prstGeom prst="ellipse">
            <a:avLst/>
          </a:prstGeom>
          <a:noFill/>
          <a:extLst>
            <a:ext uri="{909E8E84-426E-40DD-AFC4-6F175D3DCCD1}">
              <a14:hiddenFill xmlns:a14="http://schemas.microsoft.com/office/drawing/2010/main">
                <a:solidFill>
                  <a:srgbClr val="FFFFFF"/>
                </a:solidFill>
              </a14:hiddenFill>
            </a:ext>
          </a:extLst>
        </p:spPr>
      </p:pic>
      <p:cxnSp>
        <p:nvCxnSpPr>
          <p:cNvPr id="4" name="מחבר חץ ישר 3">
            <a:extLst>
              <a:ext uri="{FF2B5EF4-FFF2-40B4-BE49-F238E27FC236}">
                <a16:creationId xmlns:a16="http://schemas.microsoft.com/office/drawing/2014/main" id="{6814B92C-77A1-4990-8C51-450C338558AF}"/>
              </a:ext>
            </a:extLst>
          </p:cNvPr>
          <p:cNvCxnSpPr>
            <a:cxnSpLocks/>
          </p:cNvCxnSpPr>
          <p:nvPr/>
        </p:nvCxnSpPr>
        <p:spPr>
          <a:xfrm>
            <a:off x="2224867" y="3759278"/>
            <a:ext cx="2038350" cy="0"/>
          </a:xfrm>
          <a:prstGeom prst="straightConnector1">
            <a:avLst/>
          </a:prstGeom>
          <a:ln w="101600" cap="rnd">
            <a:solidFill>
              <a:srgbClr val="FF0000"/>
            </a:solidFill>
            <a:headEnd type="oval" w="sm" len="sm"/>
            <a:tailEnd type="triangle"/>
          </a:ln>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B223058-4C06-4FEF-BA8E-C1D0B1B93AB2}"/>
                  </a:ext>
                </a:extLst>
              </p:cNvPr>
              <p:cNvSpPr txBox="1"/>
              <p:nvPr/>
            </p:nvSpPr>
            <p:spPr>
              <a:xfrm>
                <a:off x="0" y="5203909"/>
                <a:ext cx="12192000" cy="8989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𝐶𝑜𝑛𝑠</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𝐸</m:t>
                          </m:r>
                        </m:num>
                        <m:den>
                          <m:r>
                            <a:rPr lang="en-US" sz="2800" b="0" i="1" smtClean="0">
                              <a:latin typeface="Cambria Math" panose="02040503050406030204" pitchFamily="18" charset="0"/>
                            </a:rPr>
                            <m:t>𝜆</m:t>
                          </m:r>
                        </m:den>
                      </m:f>
                    </m:oMath>
                  </m:oMathPara>
                </a14:m>
                <a:endParaRPr lang="en-GB" sz="2800" dirty="0"/>
              </a:p>
            </p:txBody>
          </p:sp>
        </mc:Choice>
        <mc:Fallback xmlns="">
          <p:sp>
            <p:nvSpPr>
              <p:cNvPr id="20" name="TextBox 19">
                <a:extLst>
                  <a:ext uri="{FF2B5EF4-FFF2-40B4-BE49-F238E27FC236}">
                    <a16:creationId xmlns:a16="http://schemas.microsoft.com/office/drawing/2014/main" id="{DB223058-4C06-4FEF-BA8E-C1D0B1B93AB2}"/>
                  </a:ext>
                </a:extLst>
              </p:cNvPr>
              <p:cNvSpPr txBox="1">
                <a:spLocks noRot="1" noChangeAspect="1" noMove="1" noResize="1" noEditPoints="1" noAdjustHandles="1" noChangeArrowheads="1" noChangeShapeType="1" noTextEdit="1"/>
              </p:cNvSpPr>
              <p:nvPr/>
            </p:nvSpPr>
            <p:spPr>
              <a:xfrm>
                <a:off x="0" y="5203909"/>
                <a:ext cx="12192000" cy="898964"/>
              </a:xfrm>
              <a:prstGeom prst="rect">
                <a:avLst/>
              </a:prstGeom>
              <a:blipFill>
                <a:blip r:embed="rId4"/>
                <a:stretch>
                  <a:fillRect/>
                </a:stretch>
              </a:blipFill>
            </p:spPr>
            <p:txBody>
              <a:bodyPr/>
              <a:lstStyle/>
              <a:p>
                <a:r>
                  <a:rPr lang="he-IL">
                    <a:noFill/>
                  </a:rPr>
                  <a:t> </a:t>
                </a:r>
              </a:p>
            </p:txBody>
          </p:sp>
        </mc:Fallback>
      </mc:AlternateContent>
      <p:sp>
        <p:nvSpPr>
          <p:cNvPr id="21" name="TextBox 20">
            <a:extLst>
              <a:ext uri="{FF2B5EF4-FFF2-40B4-BE49-F238E27FC236}">
                <a16:creationId xmlns:a16="http://schemas.microsoft.com/office/drawing/2014/main" id="{FF541BB5-ACB6-4B2B-8E8F-91322344A02B}"/>
              </a:ext>
            </a:extLst>
          </p:cNvPr>
          <p:cNvSpPr txBox="1"/>
          <p:nvPr/>
        </p:nvSpPr>
        <p:spPr>
          <a:xfrm>
            <a:off x="0" y="6230456"/>
            <a:ext cx="12192000" cy="523220"/>
          </a:xfrm>
          <a:prstGeom prst="rect">
            <a:avLst/>
          </a:prstGeom>
          <a:noFill/>
        </p:spPr>
        <p:txBody>
          <a:bodyPr wrap="square" rtlCol="0">
            <a:spAutoFit/>
          </a:bodyPr>
          <a:lstStyle/>
          <a:p>
            <a:pPr algn="ctr"/>
            <a:r>
              <a:rPr lang="he-IL" sz="2800" u="sng" dirty="0"/>
              <a:t>השינוי הוא ספציפי – כלומר, לכל מולקולה ישנה </a:t>
            </a:r>
            <a:r>
              <a:rPr lang="he-IL" sz="2800" b="1" u="sng" dirty="0"/>
              <a:t>טביעת אצבע ספקטרלית</a:t>
            </a:r>
            <a:endParaRPr lang="en-GB" sz="2800" b="1" u="sng"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2551A4F-3B9B-489B-ACA0-40DD63B8B507}"/>
                  </a:ext>
                </a:extLst>
              </p:cNvPr>
              <p:cNvSpPr txBox="1"/>
              <p:nvPr/>
            </p:nvSpPr>
            <p:spPr>
              <a:xfrm>
                <a:off x="9487081" y="3422739"/>
                <a:ext cx="186848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3600" b="0" i="0" smtClean="0">
                          <a:latin typeface="Cambria Math" panose="02040503050406030204" pitchFamily="18" charset="0"/>
                        </a:rPr>
                        <m:t>Δ</m:t>
                      </m:r>
                      <m:r>
                        <a:rPr lang="en-US" sz="3600" b="0" i="1" smtClean="0">
                          <a:latin typeface="Cambria Math" panose="02040503050406030204" pitchFamily="18" charset="0"/>
                        </a:rPr>
                        <m:t>𝐸</m:t>
                      </m:r>
                    </m:oMath>
                  </m:oMathPara>
                </a14:m>
                <a:endParaRPr lang="en-GB" sz="3600" dirty="0"/>
              </a:p>
            </p:txBody>
          </p:sp>
        </mc:Choice>
        <mc:Fallback xmlns="">
          <p:sp>
            <p:nvSpPr>
              <p:cNvPr id="22" name="TextBox 21">
                <a:extLst>
                  <a:ext uri="{FF2B5EF4-FFF2-40B4-BE49-F238E27FC236}">
                    <a16:creationId xmlns:a16="http://schemas.microsoft.com/office/drawing/2014/main" id="{D2551A4F-3B9B-489B-ACA0-40DD63B8B507}"/>
                  </a:ext>
                </a:extLst>
              </p:cNvPr>
              <p:cNvSpPr txBox="1">
                <a:spLocks noRot="1" noChangeAspect="1" noMove="1" noResize="1" noEditPoints="1" noAdjustHandles="1" noChangeArrowheads="1" noChangeShapeType="1" noTextEdit="1"/>
              </p:cNvSpPr>
              <p:nvPr/>
            </p:nvSpPr>
            <p:spPr>
              <a:xfrm>
                <a:off x="9487081" y="3422739"/>
                <a:ext cx="1868488" cy="646331"/>
              </a:xfrm>
              <a:prstGeom prst="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1693352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5DFD6A-CD2D-48D9-9873-3D4C679CD1BF}"/>
              </a:ext>
            </a:extLst>
          </p:cNvPr>
          <p:cNvSpPr>
            <a:spLocks noGrp="1"/>
          </p:cNvSpPr>
          <p:nvPr>
            <p:ph type="title"/>
          </p:nvPr>
        </p:nvSpPr>
        <p:spPr/>
        <p:txBody>
          <a:bodyPr/>
          <a:lstStyle/>
          <a:p>
            <a:r>
              <a:rPr lang="he-IL" dirty="0"/>
              <a:t>מטרות המחקר</a:t>
            </a:r>
          </a:p>
        </p:txBody>
      </p:sp>
      <p:sp>
        <p:nvSpPr>
          <p:cNvPr id="3" name="מציין מיקום תוכן 2">
            <a:extLst>
              <a:ext uri="{FF2B5EF4-FFF2-40B4-BE49-F238E27FC236}">
                <a16:creationId xmlns:a16="http://schemas.microsoft.com/office/drawing/2014/main" id="{BB0202EF-09B2-4FDC-8F19-31426E8ACB7E}"/>
              </a:ext>
            </a:extLst>
          </p:cNvPr>
          <p:cNvSpPr>
            <a:spLocks noGrp="1"/>
          </p:cNvSpPr>
          <p:nvPr>
            <p:ph idx="1"/>
          </p:nvPr>
        </p:nvSpPr>
        <p:spPr/>
        <p:txBody>
          <a:bodyPr>
            <a:normAutofit/>
          </a:bodyPr>
          <a:lstStyle/>
          <a:p>
            <a:pPr marL="0" indent="0">
              <a:buNone/>
            </a:pPr>
            <a:r>
              <a:rPr lang="he-IL" sz="3600" dirty="0"/>
              <a:t>לבחון את האפשרות לגילוי חיידקים במי שתייה באמצעות שיטות </a:t>
            </a:r>
            <a:r>
              <a:rPr lang="he-IL" sz="3600" dirty="0" err="1"/>
              <a:t>ספקטרוסקופיות</a:t>
            </a:r>
            <a:endParaRPr lang="he-IL" sz="3600" dirty="0"/>
          </a:p>
          <a:p>
            <a:pPr>
              <a:buFont typeface="Wingdings" panose="05000000000000000000" pitchFamily="2" charset="2"/>
              <a:buChar char="ü"/>
            </a:pPr>
            <a:r>
              <a:rPr lang="he-IL" sz="3600" dirty="0"/>
              <a:t>ספקטרוסקופיית </a:t>
            </a:r>
            <a:r>
              <a:rPr lang="he-IL" sz="3600" dirty="0" err="1"/>
              <a:t>ראמאן</a:t>
            </a:r>
            <a:r>
              <a:rPr lang="he-IL" sz="3600" dirty="0"/>
              <a:t> ברזולוציה נמוכה</a:t>
            </a:r>
          </a:p>
          <a:p>
            <a:pPr>
              <a:buFont typeface="Wingdings" panose="05000000000000000000" pitchFamily="2" charset="2"/>
              <a:buChar char="ü"/>
            </a:pPr>
            <a:r>
              <a:rPr lang="he-IL" sz="3600" dirty="0"/>
              <a:t>ספקטרוסקופיית </a:t>
            </a:r>
            <a:r>
              <a:rPr lang="he-IL" sz="3600" dirty="0" err="1"/>
              <a:t>פלורסנציה</a:t>
            </a:r>
            <a:endParaRPr lang="he-IL" sz="3600" dirty="0"/>
          </a:p>
        </p:txBody>
      </p:sp>
    </p:spTree>
    <p:extLst>
      <p:ext uri="{BB962C8B-B14F-4D97-AF65-F5344CB8AC3E}">
        <p14:creationId xmlns:p14="http://schemas.microsoft.com/office/powerpoint/2010/main" val="2329065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CE27F6-9AD0-48F0-B872-04183F2DCB82}"/>
              </a:ext>
            </a:extLst>
          </p:cNvPr>
          <p:cNvSpPr>
            <a:spLocks noGrp="1"/>
          </p:cNvSpPr>
          <p:nvPr>
            <p:ph type="title"/>
          </p:nvPr>
        </p:nvSpPr>
        <p:spPr/>
        <p:txBody>
          <a:bodyPr/>
          <a:lstStyle/>
          <a:p>
            <a:r>
              <a:rPr lang="he-IL" dirty="0"/>
              <a:t>ספקטרוסקופיית </a:t>
            </a:r>
            <a:r>
              <a:rPr lang="he-IL" dirty="0" err="1"/>
              <a:t>ראמאן</a:t>
            </a:r>
            <a:r>
              <a:rPr lang="he-IL" dirty="0"/>
              <a:t> ברזולוציה נמוכה</a:t>
            </a:r>
          </a:p>
        </p:txBody>
      </p:sp>
      <p:sp>
        <p:nvSpPr>
          <p:cNvPr id="3" name="מציין מיקום תוכן 2">
            <a:extLst>
              <a:ext uri="{FF2B5EF4-FFF2-40B4-BE49-F238E27FC236}">
                <a16:creationId xmlns:a16="http://schemas.microsoft.com/office/drawing/2014/main" id="{68FA9739-4391-41EB-BA6D-E93299D72149}"/>
              </a:ext>
            </a:extLst>
          </p:cNvPr>
          <p:cNvSpPr>
            <a:spLocks noGrp="1"/>
          </p:cNvSpPr>
          <p:nvPr>
            <p:ph idx="1"/>
          </p:nvPr>
        </p:nvSpPr>
        <p:spPr/>
        <p:txBody>
          <a:bodyPr/>
          <a:lstStyle/>
          <a:p>
            <a:r>
              <a:rPr lang="he-IL" dirty="0"/>
              <a:t>ספקטרוסקופיית </a:t>
            </a:r>
            <a:r>
              <a:rPr lang="he-IL" dirty="0" err="1"/>
              <a:t>ראמאן</a:t>
            </a:r>
            <a:r>
              <a:rPr lang="he-IL" dirty="0"/>
              <a:t> מבוססת על פיזור אור אי-אלסטי</a:t>
            </a:r>
          </a:p>
          <a:p>
            <a:r>
              <a:rPr lang="he-IL" dirty="0"/>
              <a:t>הפיזור תלוי באנרגיית </a:t>
            </a:r>
            <a:r>
              <a:rPr lang="he-IL" dirty="0" err="1"/>
              <a:t>הויברצייה</a:t>
            </a:r>
            <a:r>
              <a:rPr lang="he-IL" dirty="0"/>
              <a:t> של הקשרים האטומיים במולקולה</a:t>
            </a:r>
          </a:p>
          <a:p>
            <a:r>
              <a:rPr lang="he-IL" dirty="0"/>
              <a:t>מחקרים קודמים הראו יכולת זיהוי באמצעות כלים ברזולוציה גבוהה</a:t>
            </a:r>
          </a:p>
          <a:p>
            <a:r>
              <a:rPr lang="he-IL" dirty="0"/>
              <a:t>ספקטרוסקופיית ברזולוציה נמוכה = ללא שימוש במיקרוסקופ או הגברת אות כימית</a:t>
            </a:r>
            <a:r>
              <a:rPr lang="en-US" dirty="0"/>
              <a:t>/</a:t>
            </a:r>
            <a:r>
              <a:rPr lang="he-IL" dirty="0"/>
              <a:t>פיזיקלית</a:t>
            </a:r>
          </a:p>
        </p:txBody>
      </p:sp>
      <p:grpSp>
        <p:nvGrpSpPr>
          <p:cNvPr id="8" name="קבוצה 7">
            <a:extLst>
              <a:ext uri="{FF2B5EF4-FFF2-40B4-BE49-F238E27FC236}">
                <a16:creationId xmlns:a16="http://schemas.microsoft.com/office/drawing/2014/main" id="{00101FB4-0D4A-496D-8F1A-E07A004D8784}"/>
              </a:ext>
            </a:extLst>
          </p:cNvPr>
          <p:cNvGrpSpPr/>
          <p:nvPr/>
        </p:nvGrpSpPr>
        <p:grpSpPr>
          <a:xfrm>
            <a:off x="1298575" y="4025900"/>
            <a:ext cx="4229100" cy="2717800"/>
            <a:chOff x="774700" y="3581400"/>
            <a:chExt cx="5321300" cy="3276600"/>
          </a:xfrm>
          <a:solidFill>
            <a:schemeClr val="bg1"/>
          </a:solidFill>
        </p:grpSpPr>
        <p:sp>
          <p:nvSpPr>
            <p:cNvPr id="4" name="מלבן 3">
              <a:extLst>
                <a:ext uri="{FF2B5EF4-FFF2-40B4-BE49-F238E27FC236}">
                  <a16:creationId xmlns:a16="http://schemas.microsoft.com/office/drawing/2014/main" id="{81CAF3FE-3C39-44AC-8A42-D693DCCA5A7F}"/>
                </a:ext>
              </a:extLst>
            </p:cNvPr>
            <p:cNvSpPr/>
            <p:nvPr/>
          </p:nvSpPr>
          <p:spPr>
            <a:xfrm>
              <a:off x="774700" y="3581400"/>
              <a:ext cx="5321300" cy="32766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Picture 276">
              <a:extLst>
                <a:ext uri="{FF2B5EF4-FFF2-40B4-BE49-F238E27FC236}">
                  <a16:creationId xmlns:a16="http://schemas.microsoft.com/office/drawing/2014/main" id="{FF8AEAFB-A1E5-428A-8899-530C7254764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325" y="3618865"/>
              <a:ext cx="5273675" cy="3239135"/>
            </a:xfrm>
            <a:prstGeom prst="rect">
              <a:avLst/>
            </a:prstGeom>
            <a:grpFill/>
            <a:ln>
              <a:solidFill>
                <a:schemeClr val="tx1"/>
              </a:solidFill>
            </a:ln>
          </p:spPr>
        </p:pic>
      </p:grpSp>
      <p:pic>
        <p:nvPicPr>
          <p:cNvPr id="9" name="תמונה 8">
            <a:extLst>
              <a:ext uri="{FF2B5EF4-FFF2-40B4-BE49-F238E27FC236}">
                <a16:creationId xmlns:a16="http://schemas.microsoft.com/office/drawing/2014/main" id="{4CABB606-ABCD-4D40-A993-04163944F437}"/>
              </a:ext>
            </a:extLst>
          </p:cNvPr>
          <p:cNvPicPr/>
          <p:nvPr/>
        </p:nvPicPr>
        <p:blipFill rotWithShape="1">
          <a:blip r:embed="rId3">
            <a:extLst>
              <a:ext uri="{28A0092B-C50C-407E-A947-70E740481C1C}">
                <a14:useLocalDpi xmlns:a14="http://schemas.microsoft.com/office/drawing/2010/main" val="0"/>
              </a:ext>
            </a:extLst>
          </a:blip>
          <a:srcRect l="49535" t="30822" r="18713" b="23523"/>
          <a:stretch/>
        </p:blipFill>
        <p:spPr bwMode="auto">
          <a:xfrm>
            <a:off x="6602011" y="4016737"/>
            <a:ext cx="5020945" cy="2455545"/>
          </a:xfrm>
          <a:prstGeom prst="rect">
            <a:avLst/>
          </a:prstGeom>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63081322-FD98-45DC-8657-8F457425A576}"/>
              </a:ext>
            </a:extLst>
          </p:cNvPr>
          <p:cNvSpPr txBox="1"/>
          <p:nvPr/>
        </p:nvSpPr>
        <p:spPr>
          <a:xfrm>
            <a:off x="6984448" y="6435923"/>
            <a:ext cx="5362575" cy="307777"/>
          </a:xfrm>
          <a:prstGeom prst="rect">
            <a:avLst/>
          </a:prstGeom>
          <a:noFill/>
        </p:spPr>
        <p:txBody>
          <a:bodyPr wrap="square" rtlCol="0">
            <a:spAutoFit/>
          </a:bodyPr>
          <a:lstStyle/>
          <a:p>
            <a:r>
              <a:rPr lang="en-US" sz="1400" dirty="0" err="1"/>
              <a:t>Premasiri</a:t>
            </a:r>
            <a:r>
              <a:rPr lang="en-US" sz="1400" dirty="0"/>
              <a:t> et al.  </a:t>
            </a:r>
            <a:r>
              <a:rPr lang="en-GB" sz="1400" dirty="0"/>
              <a:t>Anal </a:t>
            </a:r>
            <a:r>
              <a:rPr lang="en-GB" sz="1400" dirty="0" err="1"/>
              <a:t>Bioanal</a:t>
            </a:r>
            <a:r>
              <a:rPr lang="en-GB" sz="1400" dirty="0"/>
              <a:t> </a:t>
            </a:r>
            <a:r>
              <a:rPr lang="en-GB" sz="1400" dirty="0" err="1"/>
              <a:t>Chem</a:t>
            </a:r>
            <a:r>
              <a:rPr lang="en-GB" sz="1400" dirty="0"/>
              <a:t> 2017;11:3043-3054</a:t>
            </a:r>
          </a:p>
        </p:txBody>
      </p:sp>
    </p:spTree>
    <p:extLst>
      <p:ext uri="{BB962C8B-B14F-4D97-AF65-F5344CB8AC3E}">
        <p14:creationId xmlns:p14="http://schemas.microsoft.com/office/powerpoint/2010/main" val="865923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8C35BB-CD58-4DE7-ACA8-C6DF1AD11DA6}"/>
              </a:ext>
            </a:extLst>
          </p:cNvPr>
          <p:cNvSpPr>
            <a:spLocks noGrp="1"/>
          </p:cNvSpPr>
          <p:nvPr>
            <p:ph type="title"/>
          </p:nvPr>
        </p:nvSpPr>
        <p:spPr/>
        <p:txBody>
          <a:bodyPr/>
          <a:lstStyle/>
          <a:p>
            <a:r>
              <a:rPr lang="he-IL" dirty="0"/>
              <a:t>תוצאות ראשוניות - </a:t>
            </a:r>
            <a:r>
              <a:rPr lang="he-IL" dirty="0" err="1"/>
              <a:t>ראמאן</a:t>
            </a:r>
            <a:endParaRPr lang="he-IL" dirty="0"/>
          </a:p>
        </p:txBody>
      </p:sp>
      <p:pic>
        <p:nvPicPr>
          <p:cNvPr id="4" name="מציין מיקום תוכן 14">
            <a:extLst>
              <a:ext uri="{FF2B5EF4-FFF2-40B4-BE49-F238E27FC236}">
                <a16:creationId xmlns:a16="http://schemas.microsoft.com/office/drawing/2014/main" id="{BE3C0F57-FF76-45E4-B274-C91A2FB38BF5}"/>
              </a:ext>
            </a:extLst>
          </p:cNvPr>
          <p:cNvPicPr>
            <a:picLocks noGrp="1" noChangeAspect="1"/>
          </p:cNvPicPr>
          <p:nvPr>
            <p:ph idx="1"/>
          </p:nvPr>
        </p:nvPicPr>
        <p:blipFill rotWithShape="1">
          <a:blip r:embed="rId3"/>
          <a:srcRect b="7456"/>
          <a:stretch/>
        </p:blipFill>
        <p:spPr>
          <a:xfrm>
            <a:off x="1143201" y="2085991"/>
            <a:ext cx="9905599" cy="4455485"/>
          </a:xfrm>
          <a:prstGeom prst="rect">
            <a:avLst/>
          </a:prstGeom>
        </p:spPr>
      </p:pic>
      <p:pic>
        <p:nvPicPr>
          <p:cNvPr id="6" name="מציין מיקום תוכן 14">
            <a:extLst>
              <a:ext uri="{FF2B5EF4-FFF2-40B4-BE49-F238E27FC236}">
                <a16:creationId xmlns:a16="http://schemas.microsoft.com/office/drawing/2014/main" id="{7170B225-55DA-49EA-8221-3299C0DBFD32}"/>
              </a:ext>
            </a:extLst>
          </p:cNvPr>
          <p:cNvPicPr>
            <a:picLocks noChangeAspect="1"/>
          </p:cNvPicPr>
          <p:nvPr/>
        </p:nvPicPr>
        <p:blipFill rotWithShape="1">
          <a:blip r:embed="rId3"/>
          <a:srcRect l="29408" t="91124" r="27453" b="-355"/>
          <a:stretch/>
        </p:blipFill>
        <p:spPr>
          <a:xfrm>
            <a:off x="4310063" y="2409824"/>
            <a:ext cx="3571875" cy="371475"/>
          </a:xfrm>
          <a:prstGeom prst="rect">
            <a:avLst/>
          </a:prstGeom>
        </p:spPr>
      </p:pic>
      <p:sp>
        <p:nvSpPr>
          <p:cNvPr id="5" name="TextBox 4">
            <a:extLst>
              <a:ext uri="{FF2B5EF4-FFF2-40B4-BE49-F238E27FC236}">
                <a16:creationId xmlns:a16="http://schemas.microsoft.com/office/drawing/2014/main" id="{AF32ED14-C581-428E-9E3F-2E0DDAB2C85F}"/>
              </a:ext>
            </a:extLst>
          </p:cNvPr>
          <p:cNvSpPr txBox="1"/>
          <p:nvPr/>
        </p:nvSpPr>
        <p:spPr>
          <a:xfrm>
            <a:off x="5567362" y="2731679"/>
            <a:ext cx="1057275" cy="276999"/>
          </a:xfrm>
          <a:prstGeom prst="rect">
            <a:avLst/>
          </a:prstGeom>
          <a:noFill/>
        </p:spPr>
        <p:txBody>
          <a:bodyPr wrap="square" rtlCol="1">
            <a:spAutoFit/>
          </a:bodyPr>
          <a:lstStyle/>
          <a:p>
            <a:r>
              <a:rPr lang="en-US" sz="1200" dirty="0"/>
              <a:t>10</a:t>
            </a:r>
            <a:r>
              <a:rPr lang="en-US" sz="1200" baseline="30000" dirty="0"/>
              <a:t>8</a:t>
            </a:r>
            <a:r>
              <a:rPr lang="en-US" sz="1200" dirty="0"/>
              <a:t> CFU/ml</a:t>
            </a:r>
            <a:endParaRPr lang="he-IL" sz="1200" dirty="0"/>
          </a:p>
        </p:txBody>
      </p:sp>
      <p:sp>
        <p:nvSpPr>
          <p:cNvPr id="7" name="TextBox 6">
            <a:extLst>
              <a:ext uri="{FF2B5EF4-FFF2-40B4-BE49-F238E27FC236}">
                <a16:creationId xmlns:a16="http://schemas.microsoft.com/office/drawing/2014/main" id="{6ACF7553-EC06-412F-9714-3CA9AFF0C2A7}"/>
              </a:ext>
            </a:extLst>
          </p:cNvPr>
          <p:cNvSpPr txBox="1"/>
          <p:nvPr/>
        </p:nvSpPr>
        <p:spPr>
          <a:xfrm>
            <a:off x="6672262" y="2726345"/>
            <a:ext cx="1057275" cy="276999"/>
          </a:xfrm>
          <a:prstGeom prst="rect">
            <a:avLst/>
          </a:prstGeom>
          <a:noFill/>
        </p:spPr>
        <p:txBody>
          <a:bodyPr wrap="square" rtlCol="1">
            <a:spAutoFit/>
          </a:bodyPr>
          <a:lstStyle/>
          <a:p>
            <a:r>
              <a:rPr lang="en-US" sz="1200" dirty="0"/>
              <a:t>10</a:t>
            </a:r>
            <a:r>
              <a:rPr lang="en-US" sz="1200" baseline="30000" dirty="0"/>
              <a:t>7</a:t>
            </a:r>
            <a:r>
              <a:rPr lang="en-US" sz="1200" dirty="0"/>
              <a:t> CFU/ml</a:t>
            </a:r>
            <a:endParaRPr lang="he-IL" sz="1200" dirty="0"/>
          </a:p>
        </p:txBody>
      </p:sp>
    </p:spTree>
    <p:extLst>
      <p:ext uri="{BB962C8B-B14F-4D97-AF65-F5344CB8AC3E}">
        <p14:creationId xmlns:p14="http://schemas.microsoft.com/office/powerpoint/2010/main" val="2543975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9BB205A-A5E2-4E5A-B235-99BC50CD5089}"/>
              </a:ext>
            </a:extLst>
          </p:cNvPr>
          <p:cNvSpPr>
            <a:spLocks noGrp="1"/>
          </p:cNvSpPr>
          <p:nvPr>
            <p:ph type="title"/>
          </p:nvPr>
        </p:nvSpPr>
        <p:spPr/>
        <p:txBody>
          <a:bodyPr/>
          <a:lstStyle/>
          <a:p>
            <a:r>
              <a:rPr lang="he-IL" dirty="0"/>
              <a:t>שימוש במודל </a:t>
            </a:r>
            <a:r>
              <a:rPr lang="en-US" dirty="0"/>
              <a:t>PLS</a:t>
            </a:r>
            <a:endParaRPr lang="he-IL" dirty="0"/>
          </a:p>
        </p:txBody>
      </p:sp>
      <p:sp>
        <p:nvSpPr>
          <p:cNvPr id="5" name="מציין מיקום תוכן 4">
            <a:extLst>
              <a:ext uri="{FF2B5EF4-FFF2-40B4-BE49-F238E27FC236}">
                <a16:creationId xmlns:a16="http://schemas.microsoft.com/office/drawing/2014/main" id="{E6073ABA-4CF0-46CB-92AD-62B6D64EDAC6}"/>
              </a:ext>
            </a:extLst>
          </p:cNvPr>
          <p:cNvSpPr>
            <a:spLocks noGrp="1"/>
          </p:cNvSpPr>
          <p:nvPr>
            <p:ph sz="half" idx="1"/>
          </p:nvPr>
        </p:nvSpPr>
        <p:spPr>
          <a:xfrm>
            <a:off x="876300" y="1899284"/>
            <a:ext cx="10629900" cy="4024125"/>
          </a:xfrm>
        </p:spPr>
        <p:txBody>
          <a:bodyPr>
            <a:normAutofit/>
          </a:bodyPr>
          <a:lstStyle/>
          <a:p>
            <a:r>
              <a:rPr lang="en-US" dirty="0"/>
              <a:t>Partial Least Squares</a:t>
            </a:r>
            <a:r>
              <a:rPr lang="he-IL" dirty="0"/>
              <a:t> (</a:t>
            </a:r>
            <a:r>
              <a:rPr lang="en-US" dirty="0"/>
              <a:t>PLS</a:t>
            </a:r>
            <a:r>
              <a:rPr lang="he-IL" dirty="0"/>
              <a:t>) היא שיטה סטטיסטית המאפשרת חיזוי של ערך (</a:t>
            </a:r>
            <a:r>
              <a:rPr lang="en-US" dirty="0"/>
              <a:t>Y</a:t>
            </a:r>
            <a:r>
              <a:rPr lang="he-IL" dirty="0"/>
              <a:t>) בהתבסס על מספר רב של משתנים (</a:t>
            </a:r>
            <a:r>
              <a:rPr lang="en-US" dirty="0" err="1"/>
              <a:t>X</a:t>
            </a:r>
            <a:r>
              <a:rPr lang="en-US" baseline="-25000" dirty="0" err="1"/>
              <a:t>n</a:t>
            </a:r>
            <a:r>
              <a:rPr lang="he-IL" dirty="0"/>
              <a:t>)</a:t>
            </a:r>
          </a:p>
          <a:p>
            <a:r>
              <a:rPr lang="he-IL" dirty="0"/>
              <a:t>תהליך </a:t>
            </a:r>
            <a:r>
              <a:rPr lang="he-IL" dirty="0" err="1"/>
              <a:t>חוזרני</a:t>
            </a:r>
            <a:r>
              <a:rPr lang="he-IL" dirty="0"/>
              <a:t> מאפשר לאלגוריתם לחשב משקל לכל משתנה לפי חשיבותו לחיזוי </a:t>
            </a:r>
            <a:r>
              <a:rPr lang="en-US" dirty="0"/>
              <a:t>Y</a:t>
            </a:r>
            <a:r>
              <a:rPr lang="he-IL" dirty="0"/>
              <a:t>.</a:t>
            </a:r>
          </a:p>
          <a:p>
            <a:pPr marL="0" indent="0">
              <a:buNone/>
            </a:pPr>
            <a:r>
              <a:rPr lang="he-IL" dirty="0"/>
              <a:t>לדוגמה: </a:t>
            </a:r>
            <a:br>
              <a:rPr lang="en-US" dirty="0"/>
            </a:br>
            <a:r>
              <a:rPr lang="he-IL" dirty="0"/>
              <a:t>משתנה 1 מסביר 10% משונות,	משתנה 2 מסביר 90% מהשונות</a:t>
            </a:r>
          </a:p>
          <a:p>
            <a:pPr marL="0" indent="0">
              <a:buNone/>
            </a:pPr>
            <a:r>
              <a:rPr lang="he-IL" dirty="0"/>
              <a:t>מודל החיזוי יתבסס על נוסחה בסגנון</a:t>
            </a:r>
          </a:p>
          <a:p>
            <a:pPr marL="0" indent="0">
              <a:buNone/>
            </a:pPr>
            <a:r>
              <a:rPr lang="en-US" dirty="0"/>
              <a:t>0.1*X</a:t>
            </a:r>
            <a:r>
              <a:rPr lang="en-US" baseline="-25000" dirty="0"/>
              <a:t>1</a:t>
            </a:r>
            <a:r>
              <a:rPr lang="en-US" dirty="0"/>
              <a:t>+0.9*X</a:t>
            </a:r>
            <a:r>
              <a:rPr lang="en-US" baseline="-25000" dirty="0"/>
              <a:t>2</a:t>
            </a:r>
            <a:r>
              <a:rPr lang="en-US" dirty="0"/>
              <a:t>=Y</a:t>
            </a:r>
            <a:endParaRPr lang="he-IL" dirty="0"/>
          </a:p>
          <a:p>
            <a:endParaRPr lang="he-IL" dirty="0"/>
          </a:p>
        </p:txBody>
      </p:sp>
      <p:grpSp>
        <p:nvGrpSpPr>
          <p:cNvPr id="6" name="קבוצה 5">
            <a:extLst>
              <a:ext uri="{FF2B5EF4-FFF2-40B4-BE49-F238E27FC236}">
                <a16:creationId xmlns:a16="http://schemas.microsoft.com/office/drawing/2014/main" id="{D4E0EE78-AC26-43D2-9657-75F023394AC1}"/>
              </a:ext>
            </a:extLst>
          </p:cNvPr>
          <p:cNvGrpSpPr/>
          <p:nvPr/>
        </p:nvGrpSpPr>
        <p:grpSpPr>
          <a:xfrm>
            <a:off x="253759" y="4237239"/>
            <a:ext cx="1220139" cy="2428652"/>
            <a:chOff x="253759" y="4113414"/>
            <a:chExt cx="1220139" cy="2428652"/>
          </a:xfrm>
        </p:grpSpPr>
        <p:sp>
          <p:nvSpPr>
            <p:cNvPr id="7" name="מלבן מעוגל 32">
              <a:extLst>
                <a:ext uri="{FF2B5EF4-FFF2-40B4-BE49-F238E27FC236}">
                  <a16:creationId xmlns:a16="http://schemas.microsoft.com/office/drawing/2014/main" id="{7D3D384F-F8FC-41D8-9DE9-C6C55188D751}"/>
                </a:ext>
              </a:extLst>
            </p:cNvPr>
            <p:cNvSpPr/>
            <p:nvPr/>
          </p:nvSpPr>
          <p:spPr>
            <a:xfrm>
              <a:off x="253764" y="4113414"/>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endParaRPr lang="en-GB" dirty="0"/>
            </a:p>
          </p:txBody>
        </p:sp>
        <p:sp>
          <p:nvSpPr>
            <p:cNvPr id="8" name="מלבן מעוגל 33">
              <a:extLst>
                <a:ext uri="{FF2B5EF4-FFF2-40B4-BE49-F238E27FC236}">
                  <a16:creationId xmlns:a16="http://schemas.microsoft.com/office/drawing/2014/main" id="{383AD608-89FB-4D23-8025-2D4F317238ED}"/>
                </a:ext>
              </a:extLst>
            </p:cNvPr>
            <p:cNvSpPr/>
            <p:nvPr/>
          </p:nvSpPr>
          <p:spPr>
            <a:xfrm>
              <a:off x="253759" y="4476406"/>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a:t>
              </a:r>
              <a:endParaRPr lang="en-GB" dirty="0"/>
            </a:p>
          </p:txBody>
        </p:sp>
        <p:sp>
          <p:nvSpPr>
            <p:cNvPr id="9" name="מלבן מעוגל 35">
              <a:extLst>
                <a:ext uri="{FF2B5EF4-FFF2-40B4-BE49-F238E27FC236}">
                  <a16:creationId xmlns:a16="http://schemas.microsoft.com/office/drawing/2014/main" id="{B7F00617-D66F-4DC6-AD88-79ECAFA1968F}"/>
                </a:ext>
              </a:extLst>
            </p:cNvPr>
            <p:cNvSpPr/>
            <p:nvPr/>
          </p:nvSpPr>
          <p:spPr>
            <a:xfrm>
              <a:off x="253760" y="4833854"/>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V3</a:t>
              </a:r>
              <a:endParaRPr lang="en-GB" dirty="0"/>
            </a:p>
          </p:txBody>
        </p:sp>
        <p:sp>
          <p:nvSpPr>
            <p:cNvPr id="10" name="מלבן מעוגל 36">
              <a:extLst>
                <a:ext uri="{FF2B5EF4-FFF2-40B4-BE49-F238E27FC236}">
                  <a16:creationId xmlns:a16="http://schemas.microsoft.com/office/drawing/2014/main" id="{6F560811-543E-4349-89FD-BCD6CDCC6996}"/>
                </a:ext>
              </a:extLst>
            </p:cNvPr>
            <p:cNvSpPr/>
            <p:nvPr/>
          </p:nvSpPr>
          <p:spPr>
            <a:xfrm>
              <a:off x="253761" y="5260574"/>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V4</a:t>
              </a:r>
              <a:endParaRPr lang="en-GB" dirty="0"/>
            </a:p>
          </p:txBody>
        </p:sp>
        <p:sp>
          <p:nvSpPr>
            <p:cNvPr id="11" name="מלבן מעוגל 37">
              <a:extLst>
                <a:ext uri="{FF2B5EF4-FFF2-40B4-BE49-F238E27FC236}">
                  <a16:creationId xmlns:a16="http://schemas.microsoft.com/office/drawing/2014/main" id="{02A0F109-A835-4217-A67B-91B08D5B6310}"/>
                </a:ext>
              </a:extLst>
            </p:cNvPr>
            <p:cNvSpPr/>
            <p:nvPr/>
          </p:nvSpPr>
          <p:spPr>
            <a:xfrm>
              <a:off x="253762" y="5720543"/>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GB" dirty="0"/>
            </a:p>
          </p:txBody>
        </p:sp>
        <p:sp>
          <p:nvSpPr>
            <p:cNvPr id="12" name="מלבן מעוגל 39">
              <a:extLst>
                <a:ext uri="{FF2B5EF4-FFF2-40B4-BE49-F238E27FC236}">
                  <a16:creationId xmlns:a16="http://schemas.microsoft.com/office/drawing/2014/main" id="{2838F875-9B55-425B-B7E3-763C4C988103}"/>
                </a:ext>
              </a:extLst>
            </p:cNvPr>
            <p:cNvSpPr/>
            <p:nvPr/>
          </p:nvSpPr>
          <p:spPr>
            <a:xfrm>
              <a:off x="253763" y="6130636"/>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Vn</a:t>
              </a:r>
              <a:endParaRPr lang="en-GB" dirty="0"/>
            </a:p>
          </p:txBody>
        </p:sp>
        <p:sp>
          <p:nvSpPr>
            <p:cNvPr id="13" name="מלבן מעוגל 25">
              <a:extLst>
                <a:ext uri="{FF2B5EF4-FFF2-40B4-BE49-F238E27FC236}">
                  <a16:creationId xmlns:a16="http://schemas.microsoft.com/office/drawing/2014/main" id="{DBF82FBF-B6E8-4C92-AA73-61E148FA58C1}"/>
                </a:ext>
              </a:extLst>
            </p:cNvPr>
            <p:cNvSpPr/>
            <p:nvPr/>
          </p:nvSpPr>
          <p:spPr>
            <a:xfrm>
              <a:off x="417483" y="4200648"/>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endParaRPr lang="en-GB" dirty="0"/>
            </a:p>
          </p:txBody>
        </p:sp>
        <p:sp>
          <p:nvSpPr>
            <p:cNvPr id="14" name="מלבן מעוגל 26">
              <a:extLst>
                <a:ext uri="{FF2B5EF4-FFF2-40B4-BE49-F238E27FC236}">
                  <a16:creationId xmlns:a16="http://schemas.microsoft.com/office/drawing/2014/main" id="{83DAFF57-274F-4AC2-8FA3-6A4B197F0A98}"/>
                </a:ext>
              </a:extLst>
            </p:cNvPr>
            <p:cNvSpPr/>
            <p:nvPr/>
          </p:nvSpPr>
          <p:spPr>
            <a:xfrm>
              <a:off x="417478" y="4563640"/>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a:t>
              </a:r>
              <a:endParaRPr lang="en-GB" dirty="0"/>
            </a:p>
          </p:txBody>
        </p:sp>
        <p:sp>
          <p:nvSpPr>
            <p:cNvPr id="15" name="מלבן מעוגל 27">
              <a:extLst>
                <a:ext uri="{FF2B5EF4-FFF2-40B4-BE49-F238E27FC236}">
                  <a16:creationId xmlns:a16="http://schemas.microsoft.com/office/drawing/2014/main" id="{8F999549-D73B-4764-BA0F-FD6A921DAA19}"/>
                </a:ext>
              </a:extLst>
            </p:cNvPr>
            <p:cNvSpPr/>
            <p:nvPr/>
          </p:nvSpPr>
          <p:spPr>
            <a:xfrm>
              <a:off x="417479" y="4921088"/>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V3</a:t>
              </a:r>
              <a:endParaRPr lang="en-GB" dirty="0"/>
            </a:p>
          </p:txBody>
        </p:sp>
        <p:sp>
          <p:nvSpPr>
            <p:cNvPr id="16" name="מלבן מעוגל 29">
              <a:extLst>
                <a:ext uri="{FF2B5EF4-FFF2-40B4-BE49-F238E27FC236}">
                  <a16:creationId xmlns:a16="http://schemas.microsoft.com/office/drawing/2014/main" id="{A2C66674-BD19-4732-9EA7-9986F54E8BE0}"/>
                </a:ext>
              </a:extLst>
            </p:cNvPr>
            <p:cNvSpPr/>
            <p:nvPr/>
          </p:nvSpPr>
          <p:spPr>
            <a:xfrm>
              <a:off x="417480" y="5347808"/>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V4</a:t>
              </a:r>
              <a:endParaRPr lang="en-GB" dirty="0"/>
            </a:p>
          </p:txBody>
        </p:sp>
        <p:sp>
          <p:nvSpPr>
            <p:cNvPr id="17" name="מלבן מעוגל 30">
              <a:extLst>
                <a:ext uri="{FF2B5EF4-FFF2-40B4-BE49-F238E27FC236}">
                  <a16:creationId xmlns:a16="http://schemas.microsoft.com/office/drawing/2014/main" id="{AF646950-523E-4232-AF18-3A97741BF15B}"/>
                </a:ext>
              </a:extLst>
            </p:cNvPr>
            <p:cNvSpPr/>
            <p:nvPr/>
          </p:nvSpPr>
          <p:spPr>
            <a:xfrm>
              <a:off x="417481" y="5807777"/>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GB" dirty="0"/>
            </a:p>
          </p:txBody>
        </p:sp>
        <p:sp>
          <p:nvSpPr>
            <p:cNvPr id="18" name="מלבן מעוגל 31">
              <a:extLst>
                <a:ext uri="{FF2B5EF4-FFF2-40B4-BE49-F238E27FC236}">
                  <a16:creationId xmlns:a16="http://schemas.microsoft.com/office/drawing/2014/main" id="{AC6664E3-BE91-40F4-96F1-191E25FD890B}"/>
                </a:ext>
              </a:extLst>
            </p:cNvPr>
            <p:cNvSpPr/>
            <p:nvPr/>
          </p:nvSpPr>
          <p:spPr>
            <a:xfrm>
              <a:off x="417482" y="6217870"/>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Vn</a:t>
              </a:r>
              <a:endParaRPr lang="en-GB" dirty="0"/>
            </a:p>
          </p:txBody>
        </p:sp>
      </p:grpSp>
      <p:sp>
        <p:nvSpPr>
          <p:cNvPr id="19" name="מלבן מעוגל 3">
            <a:extLst>
              <a:ext uri="{FF2B5EF4-FFF2-40B4-BE49-F238E27FC236}">
                <a16:creationId xmlns:a16="http://schemas.microsoft.com/office/drawing/2014/main" id="{5CDB283A-B140-4AE2-81F4-5DB5C1840F16}"/>
              </a:ext>
            </a:extLst>
          </p:cNvPr>
          <p:cNvSpPr/>
          <p:nvPr/>
        </p:nvSpPr>
        <p:spPr>
          <a:xfrm>
            <a:off x="581192" y="4388254"/>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1</a:t>
            </a:r>
            <a:endParaRPr lang="en-GB" baseline="-25000" dirty="0"/>
          </a:p>
        </p:txBody>
      </p:sp>
      <p:sp>
        <p:nvSpPr>
          <p:cNvPr id="20" name="מלבן מעוגל 4">
            <a:extLst>
              <a:ext uri="{FF2B5EF4-FFF2-40B4-BE49-F238E27FC236}">
                <a16:creationId xmlns:a16="http://schemas.microsoft.com/office/drawing/2014/main" id="{78C7B127-0D79-4344-9A12-59100017C079}"/>
              </a:ext>
            </a:extLst>
          </p:cNvPr>
          <p:cNvSpPr/>
          <p:nvPr/>
        </p:nvSpPr>
        <p:spPr>
          <a:xfrm>
            <a:off x="581187" y="4751246"/>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2</a:t>
            </a:r>
            <a:endParaRPr lang="en-GB" baseline="-25000" dirty="0"/>
          </a:p>
        </p:txBody>
      </p:sp>
      <p:sp>
        <p:nvSpPr>
          <p:cNvPr id="21" name="מלבן מעוגל 5">
            <a:extLst>
              <a:ext uri="{FF2B5EF4-FFF2-40B4-BE49-F238E27FC236}">
                <a16:creationId xmlns:a16="http://schemas.microsoft.com/office/drawing/2014/main" id="{92AFEA35-1CC2-467A-B794-F6C3CFD5F004}"/>
              </a:ext>
            </a:extLst>
          </p:cNvPr>
          <p:cNvSpPr/>
          <p:nvPr/>
        </p:nvSpPr>
        <p:spPr>
          <a:xfrm>
            <a:off x="581188" y="5108694"/>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3</a:t>
            </a:r>
            <a:endParaRPr lang="en-GB" baseline="-25000" dirty="0"/>
          </a:p>
        </p:txBody>
      </p:sp>
      <p:sp>
        <p:nvSpPr>
          <p:cNvPr id="22" name="מלבן מעוגל 6">
            <a:extLst>
              <a:ext uri="{FF2B5EF4-FFF2-40B4-BE49-F238E27FC236}">
                <a16:creationId xmlns:a16="http://schemas.microsoft.com/office/drawing/2014/main" id="{DC9FA84A-F040-4E36-90DB-D6194EB62A66}"/>
              </a:ext>
            </a:extLst>
          </p:cNvPr>
          <p:cNvSpPr/>
          <p:nvPr/>
        </p:nvSpPr>
        <p:spPr>
          <a:xfrm>
            <a:off x="581189" y="5535414"/>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r>
              <a:rPr lang="en-US" baseline="-25000" dirty="0"/>
              <a:t>4</a:t>
            </a:r>
            <a:endParaRPr lang="en-GB" baseline="-25000" dirty="0"/>
          </a:p>
        </p:txBody>
      </p:sp>
      <p:sp>
        <p:nvSpPr>
          <p:cNvPr id="23" name="מלבן מעוגל 7">
            <a:extLst>
              <a:ext uri="{FF2B5EF4-FFF2-40B4-BE49-F238E27FC236}">
                <a16:creationId xmlns:a16="http://schemas.microsoft.com/office/drawing/2014/main" id="{CC5A9BE5-96ED-468B-A901-CE5C99EF0854}"/>
              </a:ext>
            </a:extLst>
          </p:cNvPr>
          <p:cNvSpPr/>
          <p:nvPr/>
        </p:nvSpPr>
        <p:spPr>
          <a:xfrm>
            <a:off x="581190" y="5995383"/>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GB" dirty="0"/>
          </a:p>
        </p:txBody>
      </p:sp>
      <p:sp>
        <p:nvSpPr>
          <p:cNvPr id="24" name="מלבן מעוגל 8">
            <a:extLst>
              <a:ext uri="{FF2B5EF4-FFF2-40B4-BE49-F238E27FC236}">
                <a16:creationId xmlns:a16="http://schemas.microsoft.com/office/drawing/2014/main" id="{5CC5937E-5292-4AB9-B38C-6C234284EA9A}"/>
              </a:ext>
            </a:extLst>
          </p:cNvPr>
          <p:cNvSpPr/>
          <p:nvPr/>
        </p:nvSpPr>
        <p:spPr>
          <a:xfrm>
            <a:off x="581191" y="6405476"/>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X</a:t>
            </a:r>
            <a:r>
              <a:rPr lang="en-US" baseline="-25000" dirty="0" err="1"/>
              <a:t>n</a:t>
            </a:r>
            <a:endParaRPr lang="en-GB" baseline="-25000" dirty="0"/>
          </a:p>
        </p:txBody>
      </p:sp>
      <p:sp>
        <p:nvSpPr>
          <p:cNvPr id="25" name="מלבן מעוגל 9">
            <a:extLst>
              <a:ext uri="{FF2B5EF4-FFF2-40B4-BE49-F238E27FC236}">
                <a16:creationId xmlns:a16="http://schemas.microsoft.com/office/drawing/2014/main" id="{4174C374-EF91-49AF-995C-A4B174712C44}"/>
              </a:ext>
            </a:extLst>
          </p:cNvPr>
          <p:cNvSpPr/>
          <p:nvPr/>
        </p:nvSpPr>
        <p:spPr>
          <a:xfrm>
            <a:off x="2856808" y="4645602"/>
            <a:ext cx="2269375" cy="1607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PLS iterative algorithm</a:t>
            </a:r>
            <a:endParaRPr lang="en-GB" dirty="0"/>
          </a:p>
        </p:txBody>
      </p:sp>
      <p:sp>
        <p:nvSpPr>
          <p:cNvPr id="26" name="מלבן מעוגל 10">
            <a:extLst>
              <a:ext uri="{FF2B5EF4-FFF2-40B4-BE49-F238E27FC236}">
                <a16:creationId xmlns:a16="http://schemas.microsoft.com/office/drawing/2014/main" id="{E6D4BF61-6A76-4C30-8AC0-C1E57E0A93E7}"/>
              </a:ext>
            </a:extLst>
          </p:cNvPr>
          <p:cNvSpPr/>
          <p:nvPr/>
        </p:nvSpPr>
        <p:spPr>
          <a:xfrm>
            <a:off x="5562600" y="4984343"/>
            <a:ext cx="1767841" cy="929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dirty="0"/>
              <a:t>מתן משקלים</a:t>
            </a:r>
            <a:endParaRPr lang="en-GB" dirty="0"/>
          </a:p>
        </p:txBody>
      </p:sp>
      <p:sp>
        <p:nvSpPr>
          <p:cNvPr id="27" name="מלבן מעוגל 11">
            <a:extLst>
              <a:ext uri="{FF2B5EF4-FFF2-40B4-BE49-F238E27FC236}">
                <a16:creationId xmlns:a16="http://schemas.microsoft.com/office/drawing/2014/main" id="{38773590-1BBD-4DEB-9480-A629A97F785B}"/>
              </a:ext>
            </a:extLst>
          </p:cNvPr>
          <p:cNvSpPr/>
          <p:nvPr/>
        </p:nvSpPr>
        <p:spPr>
          <a:xfrm>
            <a:off x="7858300" y="4984343"/>
            <a:ext cx="2269375" cy="929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he-IL" dirty="0"/>
              <a:t>נוסחת חיזוי</a:t>
            </a:r>
            <a:r>
              <a:rPr lang="en-US" dirty="0"/>
              <a:t>”</a:t>
            </a:r>
            <a:endParaRPr lang="en-GB" dirty="0"/>
          </a:p>
          <a:p>
            <a:pPr algn="ctr"/>
            <a:r>
              <a:rPr lang="en-GB" b="1" dirty="0"/>
              <a:t>∑weights*values</a:t>
            </a:r>
            <a:endParaRPr lang="en-GB" dirty="0"/>
          </a:p>
        </p:txBody>
      </p:sp>
      <p:sp>
        <p:nvSpPr>
          <p:cNvPr id="28" name="מלבן מעוגל 12">
            <a:extLst>
              <a:ext uri="{FF2B5EF4-FFF2-40B4-BE49-F238E27FC236}">
                <a16:creationId xmlns:a16="http://schemas.microsoft.com/office/drawing/2014/main" id="{F1618308-C2A9-43CB-A297-5AB4DF6D2B33}"/>
              </a:ext>
            </a:extLst>
          </p:cNvPr>
          <p:cNvSpPr/>
          <p:nvPr/>
        </p:nvSpPr>
        <p:spPr>
          <a:xfrm>
            <a:off x="10573789" y="4984344"/>
            <a:ext cx="1471354" cy="929641"/>
          </a:xfrm>
          <a:prstGeom prst="roundRect">
            <a:avLst/>
          </a:prstGeom>
          <a:solidFill>
            <a:srgbClr val="00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he-IL" b="1" dirty="0">
                <a:solidFill>
                  <a:sysClr val="windowText" lastClr="000000"/>
                </a:solidFill>
              </a:rPr>
              <a:t>חיזוי</a:t>
            </a:r>
            <a:endParaRPr lang="en-GB" dirty="0">
              <a:solidFill>
                <a:sysClr val="windowText" lastClr="000000"/>
              </a:solidFill>
            </a:endParaRPr>
          </a:p>
        </p:txBody>
      </p:sp>
      <p:grpSp>
        <p:nvGrpSpPr>
          <p:cNvPr id="29" name="קבוצה 28">
            <a:extLst>
              <a:ext uri="{FF2B5EF4-FFF2-40B4-BE49-F238E27FC236}">
                <a16:creationId xmlns:a16="http://schemas.microsoft.com/office/drawing/2014/main" id="{4281E026-2BAB-4573-AFA6-41342685C366}"/>
              </a:ext>
            </a:extLst>
          </p:cNvPr>
          <p:cNvGrpSpPr/>
          <p:nvPr/>
        </p:nvGrpSpPr>
        <p:grpSpPr>
          <a:xfrm>
            <a:off x="1637602" y="4559877"/>
            <a:ext cx="1219206" cy="2017222"/>
            <a:chOff x="1637602" y="4245552"/>
            <a:chExt cx="1219206" cy="2017222"/>
          </a:xfrm>
        </p:grpSpPr>
        <p:cxnSp>
          <p:nvCxnSpPr>
            <p:cNvPr id="30" name="מחבר ישר 29">
              <a:extLst>
                <a:ext uri="{FF2B5EF4-FFF2-40B4-BE49-F238E27FC236}">
                  <a16:creationId xmlns:a16="http://schemas.microsoft.com/office/drawing/2014/main" id="{796DC108-0D7C-4283-A10A-F94ECC6E42A5}"/>
                </a:ext>
              </a:extLst>
            </p:cNvPr>
            <p:cNvCxnSpPr>
              <a:stCxn id="19" idx="3"/>
              <a:endCxn id="25" idx="1"/>
            </p:cNvCxnSpPr>
            <p:nvPr/>
          </p:nvCxnSpPr>
          <p:spPr>
            <a:xfrm>
              <a:off x="1637607" y="4245552"/>
              <a:ext cx="1219201" cy="898815"/>
            </a:xfrm>
            <a:prstGeom prst="line">
              <a:avLst/>
            </a:prstGeom>
            <a:ln>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מחבר ישר 30">
              <a:extLst>
                <a:ext uri="{FF2B5EF4-FFF2-40B4-BE49-F238E27FC236}">
                  <a16:creationId xmlns:a16="http://schemas.microsoft.com/office/drawing/2014/main" id="{F54670B3-9B45-40DE-8A19-8F32FAD83056}"/>
                </a:ext>
              </a:extLst>
            </p:cNvPr>
            <p:cNvCxnSpPr>
              <a:stCxn id="20" idx="3"/>
              <a:endCxn id="25" idx="1"/>
            </p:cNvCxnSpPr>
            <p:nvPr/>
          </p:nvCxnSpPr>
          <p:spPr>
            <a:xfrm>
              <a:off x="1637602" y="4608544"/>
              <a:ext cx="1219206" cy="535823"/>
            </a:xfrm>
            <a:prstGeom prst="line">
              <a:avLst/>
            </a:prstGeom>
            <a:ln>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מחבר ישר 31">
              <a:extLst>
                <a:ext uri="{FF2B5EF4-FFF2-40B4-BE49-F238E27FC236}">
                  <a16:creationId xmlns:a16="http://schemas.microsoft.com/office/drawing/2014/main" id="{5464E939-54BC-4D74-8C0C-754A44E2832D}"/>
                </a:ext>
              </a:extLst>
            </p:cNvPr>
            <p:cNvCxnSpPr>
              <a:stCxn id="21" idx="3"/>
              <a:endCxn id="25" idx="1"/>
            </p:cNvCxnSpPr>
            <p:nvPr/>
          </p:nvCxnSpPr>
          <p:spPr>
            <a:xfrm>
              <a:off x="1637603" y="4965992"/>
              <a:ext cx="1219205" cy="178375"/>
            </a:xfrm>
            <a:prstGeom prst="line">
              <a:avLst/>
            </a:prstGeom>
            <a:ln>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מחבר ישר 32">
              <a:extLst>
                <a:ext uri="{FF2B5EF4-FFF2-40B4-BE49-F238E27FC236}">
                  <a16:creationId xmlns:a16="http://schemas.microsoft.com/office/drawing/2014/main" id="{559C806C-5783-4613-96BE-05C253E1AFEB}"/>
                </a:ext>
              </a:extLst>
            </p:cNvPr>
            <p:cNvCxnSpPr>
              <a:stCxn id="22" idx="3"/>
              <a:endCxn id="25" idx="1"/>
            </p:cNvCxnSpPr>
            <p:nvPr/>
          </p:nvCxnSpPr>
          <p:spPr>
            <a:xfrm flipV="1">
              <a:off x="1637604" y="5144367"/>
              <a:ext cx="1219204" cy="248345"/>
            </a:xfrm>
            <a:prstGeom prst="line">
              <a:avLst/>
            </a:prstGeom>
            <a:ln>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4" name="מחבר ישר 33">
              <a:extLst>
                <a:ext uri="{FF2B5EF4-FFF2-40B4-BE49-F238E27FC236}">
                  <a16:creationId xmlns:a16="http://schemas.microsoft.com/office/drawing/2014/main" id="{FB8DABF1-41E7-4BF1-8614-F8001823C3A4}"/>
                </a:ext>
              </a:extLst>
            </p:cNvPr>
            <p:cNvCxnSpPr>
              <a:stCxn id="23" idx="3"/>
              <a:endCxn id="25" idx="1"/>
            </p:cNvCxnSpPr>
            <p:nvPr/>
          </p:nvCxnSpPr>
          <p:spPr>
            <a:xfrm flipV="1">
              <a:off x="1637605" y="5144367"/>
              <a:ext cx="1219203" cy="708314"/>
            </a:xfrm>
            <a:prstGeom prst="line">
              <a:avLst/>
            </a:prstGeom>
            <a:ln>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5" name="מחבר ישר 34">
              <a:extLst>
                <a:ext uri="{FF2B5EF4-FFF2-40B4-BE49-F238E27FC236}">
                  <a16:creationId xmlns:a16="http://schemas.microsoft.com/office/drawing/2014/main" id="{8B4F3052-4BF5-48C0-A120-A48021D703A3}"/>
                </a:ext>
              </a:extLst>
            </p:cNvPr>
            <p:cNvCxnSpPr>
              <a:stCxn id="24" idx="3"/>
              <a:endCxn id="25" idx="1"/>
            </p:cNvCxnSpPr>
            <p:nvPr/>
          </p:nvCxnSpPr>
          <p:spPr>
            <a:xfrm flipV="1">
              <a:off x="1637606" y="5144367"/>
              <a:ext cx="1219202" cy="1118407"/>
            </a:xfrm>
            <a:prstGeom prst="line">
              <a:avLst/>
            </a:prstGeom>
            <a:ln>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36" name="מחבר ישר 35">
            <a:extLst>
              <a:ext uri="{FF2B5EF4-FFF2-40B4-BE49-F238E27FC236}">
                <a16:creationId xmlns:a16="http://schemas.microsoft.com/office/drawing/2014/main" id="{54EF4010-FBD6-4062-9DAE-3F644431BA67}"/>
              </a:ext>
            </a:extLst>
          </p:cNvPr>
          <p:cNvCxnSpPr>
            <a:stCxn id="25" idx="3"/>
          </p:cNvCxnSpPr>
          <p:nvPr/>
        </p:nvCxnSpPr>
        <p:spPr>
          <a:xfrm flipV="1">
            <a:off x="5126183" y="5449163"/>
            <a:ext cx="364376" cy="4"/>
          </a:xfrm>
          <a:prstGeom prst="line">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מחבר ישר 36">
            <a:extLst>
              <a:ext uri="{FF2B5EF4-FFF2-40B4-BE49-F238E27FC236}">
                <a16:creationId xmlns:a16="http://schemas.microsoft.com/office/drawing/2014/main" id="{8780B8BB-4BEC-4EAE-A6E6-03FC51F9BE59}"/>
              </a:ext>
            </a:extLst>
          </p:cNvPr>
          <p:cNvCxnSpPr>
            <a:stCxn id="26" idx="3"/>
          </p:cNvCxnSpPr>
          <p:nvPr/>
        </p:nvCxnSpPr>
        <p:spPr>
          <a:xfrm flipV="1">
            <a:off x="7330441" y="5449163"/>
            <a:ext cx="450272" cy="1"/>
          </a:xfrm>
          <a:prstGeom prst="line">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מחבר ישר 37">
            <a:extLst>
              <a:ext uri="{FF2B5EF4-FFF2-40B4-BE49-F238E27FC236}">
                <a16:creationId xmlns:a16="http://schemas.microsoft.com/office/drawing/2014/main" id="{EB3CAF4C-4344-4114-9667-EAD869BFB149}"/>
              </a:ext>
            </a:extLst>
          </p:cNvPr>
          <p:cNvCxnSpPr>
            <a:stCxn id="27" idx="3"/>
          </p:cNvCxnSpPr>
          <p:nvPr/>
        </p:nvCxnSpPr>
        <p:spPr>
          <a:xfrm flipV="1">
            <a:off x="10127675" y="5449163"/>
            <a:ext cx="362987" cy="1"/>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E43434E-8E7E-45D1-8191-2594DED8E71D}"/>
              </a:ext>
            </a:extLst>
          </p:cNvPr>
          <p:cNvSpPr txBox="1"/>
          <p:nvPr/>
        </p:nvSpPr>
        <p:spPr>
          <a:xfrm>
            <a:off x="9296980" y="6090633"/>
            <a:ext cx="2540344" cy="646331"/>
          </a:xfrm>
          <a:prstGeom prst="rect">
            <a:avLst/>
          </a:prstGeom>
          <a:noFill/>
        </p:spPr>
        <p:txBody>
          <a:bodyPr wrap="square" rtlCol="0">
            <a:spAutoFit/>
          </a:bodyPr>
          <a:lstStyle/>
          <a:p>
            <a:r>
              <a:rPr lang="he-IL" b="1" dirty="0"/>
              <a:t>האם החיזוי נכון?</a:t>
            </a:r>
          </a:p>
          <a:p>
            <a:r>
              <a:rPr lang="he-IL" b="1" dirty="0"/>
              <a:t>האם המודל אמין?</a:t>
            </a:r>
            <a:endParaRPr lang="en-GB" b="1" dirty="0"/>
          </a:p>
        </p:txBody>
      </p:sp>
      <p:sp>
        <p:nvSpPr>
          <p:cNvPr id="40" name="חץ מעוקל למטה 13">
            <a:extLst>
              <a:ext uri="{FF2B5EF4-FFF2-40B4-BE49-F238E27FC236}">
                <a16:creationId xmlns:a16="http://schemas.microsoft.com/office/drawing/2014/main" id="{180CED77-B1BD-4B5C-9FC9-6DEA7FB7FF87}"/>
              </a:ext>
            </a:extLst>
          </p:cNvPr>
          <p:cNvSpPr/>
          <p:nvPr/>
        </p:nvSpPr>
        <p:spPr>
          <a:xfrm>
            <a:off x="3020516" y="4746745"/>
            <a:ext cx="2091811" cy="640205"/>
          </a:xfrm>
          <a:prstGeom prst="curvedDown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
        <p:nvSpPr>
          <p:cNvPr id="41" name="חץ מעוקל למטה 40">
            <a:extLst>
              <a:ext uri="{FF2B5EF4-FFF2-40B4-BE49-F238E27FC236}">
                <a16:creationId xmlns:a16="http://schemas.microsoft.com/office/drawing/2014/main" id="{1218B5BC-B4BC-4771-9F63-D9CC7FC70471}"/>
              </a:ext>
            </a:extLst>
          </p:cNvPr>
          <p:cNvSpPr/>
          <p:nvPr/>
        </p:nvSpPr>
        <p:spPr>
          <a:xfrm flipH="1" flipV="1">
            <a:off x="2895020" y="5538466"/>
            <a:ext cx="2091811" cy="552167"/>
          </a:xfrm>
          <a:prstGeom prst="curvedDown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41295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9A86F23-0523-4B2B-9382-6F25A37937C0}"/>
              </a:ext>
            </a:extLst>
          </p:cNvPr>
          <p:cNvSpPr>
            <a:spLocks noGrp="1"/>
          </p:cNvSpPr>
          <p:nvPr>
            <p:ph type="title"/>
          </p:nvPr>
        </p:nvSpPr>
        <p:spPr/>
        <p:txBody>
          <a:bodyPr/>
          <a:lstStyle/>
          <a:p>
            <a:r>
              <a:rPr lang="he-IL" dirty="0"/>
              <a:t>ולידציה</a:t>
            </a:r>
          </a:p>
        </p:txBody>
      </p:sp>
      <p:sp>
        <p:nvSpPr>
          <p:cNvPr id="4" name="מציין מיקום תוכן 3">
            <a:extLst>
              <a:ext uri="{FF2B5EF4-FFF2-40B4-BE49-F238E27FC236}">
                <a16:creationId xmlns:a16="http://schemas.microsoft.com/office/drawing/2014/main" id="{86B94402-A3FB-4E9D-892D-1A1D69330544}"/>
              </a:ext>
            </a:extLst>
          </p:cNvPr>
          <p:cNvSpPr>
            <a:spLocks noGrp="1"/>
          </p:cNvSpPr>
          <p:nvPr>
            <p:ph sz="half" idx="1"/>
          </p:nvPr>
        </p:nvSpPr>
        <p:spPr>
          <a:xfrm>
            <a:off x="6172200" y="2221968"/>
            <a:ext cx="5334000" cy="4024125"/>
          </a:xfrm>
        </p:spPr>
        <p:txBody>
          <a:bodyPr/>
          <a:lstStyle/>
          <a:p>
            <a:r>
              <a:rPr lang="he-IL" dirty="0"/>
              <a:t>כדי לוודא שהמודל אכן אמין, יש לבחון אותו כנגד קבוצת ולידציה</a:t>
            </a:r>
          </a:p>
          <a:p>
            <a:r>
              <a:rPr lang="he-IL" dirty="0"/>
              <a:t>"קבוצת ולידציה" – סט של דוגמאות שלא שימשו לאימון המודל</a:t>
            </a:r>
          </a:p>
          <a:p>
            <a:r>
              <a:rPr lang="he-IL" dirty="0"/>
              <a:t>החלוקה נעשית באופן אקראי ע"י הוצאה של </a:t>
            </a:r>
            <a:r>
              <a:rPr lang="en-US" dirty="0"/>
              <a:t>40%</a:t>
            </a:r>
            <a:r>
              <a:rPr lang="he-IL" dirty="0"/>
              <a:t> מהדוגמאות לפני ניתוח הנתונים</a:t>
            </a:r>
          </a:p>
        </p:txBody>
      </p:sp>
      <p:sp>
        <p:nvSpPr>
          <p:cNvPr id="5" name="מלבן 4">
            <a:extLst>
              <a:ext uri="{FF2B5EF4-FFF2-40B4-BE49-F238E27FC236}">
                <a16:creationId xmlns:a16="http://schemas.microsoft.com/office/drawing/2014/main" id="{9E2FDBF3-0BFB-4C92-A8AB-F73B0F26D427}"/>
              </a:ext>
            </a:extLst>
          </p:cNvPr>
          <p:cNvSpPr/>
          <p:nvPr/>
        </p:nvSpPr>
        <p:spPr>
          <a:xfrm>
            <a:off x="1730749" y="2194559"/>
            <a:ext cx="3600000" cy="788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data = 100 samples</a:t>
            </a:r>
            <a:endParaRPr lang="en-GB" dirty="0"/>
          </a:p>
        </p:txBody>
      </p:sp>
      <p:sp>
        <p:nvSpPr>
          <p:cNvPr id="6" name="מלבן 5">
            <a:extLst>
              <a:ext uri="{FF2B5EF4-FFF2-40B4-BE49-F238E27FC236}">
                <a16:creationId xmlns:a16="http://schemas.microsoft.com/office/drawing/2014/main" id="{B183FAE3-0B3C-4CF9-94AC-8278D3EF91F6}"/>
              </a:ext>
            </a:extLst>
          </p:cNvPr>
          <p:cNvSpPr/>
          <p:nvPr/>
        </p:nvSpPr>
        <p:spPr>
          <a:xfrm>
            <a:off x="1641887" y="3270325"/>
            <a:ext cx="1440000" cy="654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40</a:t>
            </a:r>
            <a:endParaRPr lang="en-GB" dirty="0"/>
          </a:p>
        </p:txBody>
      </p:sp>
      <p:sp>
        <p:nvSpPr>
          <p:cNvPr id="7" name="מלבן 6">
            <a:extLst>
              <a:ext uri="{FF2B5EF4-FFF2-40B4-BE49-F238E27FC236}">
                <a16:creationId xmlns:a16="http://schemas.microsoft.com/office/drawing/2014/main" id="{A0BCF8DE-EC69-4A0D-9BE0-856484527F34}"/>
              </a:ext>
            </a:extLst>
          </p:cNvPr>
          <p:cNvSpPr/>
          <p:nvPr/>
        </p:nvSpPr>
        <p:spPr>
          <a:xfrm>
            <a:off x="3264132" y="3272904"/>
            <a:ext cx="2160000" cy="65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a:t>
            </a:r>
            <a:endParaRPr lang="en-GB" dirty="0"/>
          </a:p>
        </p:txBody>
      </p:sp>
      <p:cxnSp>
        <p:nvCxnSpPr>
          <p:cNvPr id="8" name="מחבר חץ ישר 7">
            <a:extLst>
              <a:ext uri="{FF2B5EF4-FFF2-40B4-BE49-F238E27FC236}">
                <a16:creationId xmlns:a16="http://schemas.microsoft.com/office/drawing/2014/main" id="{D080E99D-4224-444A-8E36-40DB5965FC17}"/>
              </a:ext>
            </a:extLst>
          </p:cNvPr>
          <p:cNvCxnSpPr>
            <a:cxnSpLocks/>
            <a:stCxn id="6" idx="2"/>
            <a:endCxn id="9" idx="0"/>
          </p:cNvCxnSpPr>
          <p:nvPr/>
        </p:nvCxnSpPr>
        <p:spPr>
          <a:xfrm flipH="1">
            <a:off x="2361164" y="3924749"/>
            <a:ext cx="723" cy="618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6BADF2-E604-4046-8501-2D1DFCDD329D}"/>
              </a:ext>
            </a:extLst>
          </p:cNvPr>
          <p:cNvSpPr txBox="1"/>
          <p:nvPr/>
        </p:nvSpPr>
        <p:spPr>
          <a:xfrm>
            <a:off x="1503634" y="4543313"/>
            <a:ext cx="1715059" cy="369332"/>
          </a:xfrm>
          <a:prstGeom prst="rect">
            <a:avLst/>
          </a:prstGeom>
          <a:noFill/>
        </p:spPr>
        <p:txBody>
          <a:bodyPr wrap="square" rtlCol="0">
            <a:spAutoFit/>
          </a:bodyPr>
          <a:lstStyle/>
          <a:p>
            <a:pPr algn="ctr"/>
            <a:r>
              <a:rPr lang="en-US" dirty="0"/>
              <a:t>Validation set</a:t>
            </a:r>
            <a:endParaRPr lang="en-GB" dirty="0"/>
          </a:p>
        </p:txBody>
      </p:sp>
      <p:sp>
        <p:nvSpPr>
          <p:cNvPr id="10" name="TextBox 9">
            <a:extLst>
              <a:ext uri="{FF2B5EF4-FFF2-40B4-BE49-F238E27FC236}">
                <a16:creationId xmlns:a16="http://schemas.microsoft.com/office/drawing/2014/main" id="{4D05ED33-C3F4-470B-9BEE-EEA23BCCF15D}"/>
              </a:ext>
            </a:extLst>
          </p:cNvPr>
          <p:cNvSpPr txBox="1"/>
          <p:nvPr/>
        </p:nvSpPr>
        <p:spPr>
          <a:xfrm>
            <a:off x="3572154" y="4543313"/>
            <a:ext cx="1532964" cy="369332"/>
          </a:xfrm>
          <a:prstGeom prst="rect">
            <a:avLst/>
          </a:prstGeom>
          <a:noFill/>
        </p:spPr>
        <p:txBody>
          <a:bodyPr wrap="square" rtlCol="0">
            <a:spAutoFit/>
          </a:bodyPr>
          <a:lstStyle/>
          <a:p>
            <a:pPr algn="ctr"/>
            <a:r>
              <a:rPr lang="en-US" dirty="0"/>
              <a:t>Training set</a:t>
            </a:r>
            <a:endParaRPr lang="en-GB" dirty="0"/>
          </a:p>
        </p:txBody>
      </p:sp>
      <p:sp>
        <p:nvSpPr>
          <p:cNvPr id="11" name="מלבן מעוגל 20">
            <a:extLst>
              <a:ext uri="{FF2B5EF4-FFF2-40B4-BE49-F238E27FC236}">
                <a16:creationId xmlns:a16="http://schemas.microsoft.com/office/drawing/2014/main" id="{190BBA84-063E-4F48-8012-E892C1340ADA}"/>
              </a:ext>
            </a:extLst>
          </p:cNvPr>
          <p:cNvSpPr/>
          <p:nvPr/>
        </p:nvSpPr>
        <p:spPr>
          <a:xfrm>
            <a:off x="3603379" y="5487188"/>
            <a:ext cx="1470513" cy="557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PLS Model</a:t>
            </a:r>
            <a:endParaRPr lang="en-GB" dirty="0"/>
          </a:p>
        </p:txBody>
      </p:sp>
      <p:cxnSp>
        <p:nvCxnSpPr>
          <p:cNvPr id="12" name="מחבר חץ ישר 11">
            <a:extLst>
              <a:ext uri="{FF2B5EF4-FFF2-40B4-BE49-F238E27FC236}">
                <a16:creationId xmlns:a16="http://schemas.microsoft.com/office/drawing/2014/main" id="{6983C956-AC5F-4447-98A7-73EE141EA73D}"/>
              </a:ext>
            </a:extLst>
          </p:cNvPr>
          <p:cNvCxnSpPr>
            <a:cxnSpLocks/>
            <a:stCxn id="9" idx="2"/>
            <a:endCxn id="13" idx="0"/>
          </p:cNvCxnSpPr>
          <p:nvPr/>
        </p:nvCxnSpPr>
        <p:spPr>
          <a:xfrm flipH="1">
            <a:off x="2361163" y="4912645"/>
            <a:ext cx="1" cy="571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מלבן מעוגל 23">
            <a:extLst>
              <a:ext uri="{FF2B5EF4-FFF2-40B4-BE49-F238E27FC236}">
                <a16:creationId xmlns:a16="http://schemas.microsoft.com/office/drawing/2014/main" id="{8119E053-F2C7-4939-86DE-37804511ABC7}"/>
              </a:ext>
            </a:extLst>
          </p:cNvPr>
          <p:cNvSpPr/>
          <p:nvPr/>
        </p:nvSpPr>
        <p:spPr>
          <a:xfrm>
            <a:off x="1625906" y="5484609"/>
            <a:ext cx="1470513" cy="557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a:t>
            </a:r>
            <a:endParaRPr lang="en-GB" dirty="0"/>
          </a:p>
        </p:txBody>
      </p:sp>
      <p:cxnSp>
        <p:nvCxnSpPr>
          <p:cNvPr id="14" name="מחבר חץ ישר 13">
            <a:extLst>
              <a:ext uri="{FF2B5EF4-FFF2-40B4-BE49-F238E27FC236}">
                <a16:creationId xmlns:a16="http://schemas.microsoft.com/office/drawing/2014/main" id="{F4009495-E02F-4A13-BDD9-7F5D5D898799}"/>
              </a:ext>
            </a:extLst>
          </p:cNvPr>
          <p:cNvCxnSpPr>
            <a:stCxn id="7" idx="2"/>
            <a:endCxn id="10" idx="0"/>
          </p:cNvCxnSpPr>
          <p:nvPr/>
        </p:nvCxnSpPr>
        <p:spPr>
          <a:xfrm flipH="1">
            <a:off x="4338636" y="3927328"/>
            <a:ext cx="5496" cy="615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מחבר חץ ישר 14">
            <a:extLst>
              <a:ext uri="{FF2B5EF4-FFF2-40B4-BE49-F238E27FC236}">
                <a16:creationId xmlns:a16="http://schemas.microsoft.com/office/drawing/2014/main" id="{9289F916-5603-41CF-901F-145D7D7C51DD}"/>
              </a:ext>
            </a:extLst>
          </p:cNvPr>
          <p:cNvCxnSpPr>
            <a:stCxn id="10" idx="2"/>
            <a:endCxn id="11" idx="0"/>
          </p:cNvCxnSpPr>
          <p:nvPr/>
        </p:nvCxnSpPr>
        <p:spPr>
          <a:xfrm>
            <a:off x="4338636" y="4912645"/>
            <a:ext cx="0" cy="57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48903"/>
      </p:ext>
    </p:extLst>
  </p:cSld>
  <p:clrMapOvr>
    <a:masterClrMapping/>
  </p:clrMapOvr>
</p:sld>
</file>

<file path=ppt/theme/theme1.xml><?xml version="1.0" encoding="utf-8"?>
<a:theme xmlns:a="http://schemas.openxmlformats.org/drawingml/2006/main" name="שובל אדים">
  <a:themeElements>
    <a:clrScheme name="שובל אדים">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שובל אדים">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שובל אדים">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שובל אדים</Template>
  <TotalTime>2179</TotalTime>
  <Words>1608</Words>
  <Application>Microsoft Office PowerPoint</Application>
  <PresentationFormat>מסך רחב</PresentationFormat>
  <Paragraphs>360</Paragraphs>
  <Slides>33</Slides>
  <Notes>14</Notes>
  <HiddenSlides>8</HiddenSlides>
  <MMClips>0</MMClips>
  <ScaleCrop>false</ScaleCrop>
  <HeadingPairs>
    <vt:vector size="6" baseType="variant">
      <vt:variant>
        <vt:lpstr>גופנים בשימוש</vt:lpstr>
      </vt:variant>
      <vt:variant>
        <vt:i4>9</vt:i4>
      </vt:variant>
      <vt:variant>
        <vt:lpstr>ערכת נושא</vt:lpstr>
      </vt:variant>
      <vt:variant>
        <vt:i4>1</vt:i4>
      </vt:variant>
      <vt:variant>
        <vt:lpstr>כותרות שקופיות</vt:lpstr>
      </vt:variant>
      <vt:variant>
        <vt:i4>33</vt:i4>
      </vt:variant>
    </vt:vector>
  </HeadingPairs>
  <TitlesOfParts>
    <vt:vector size="43" baseType="lpstr">
      <vt:lpstr>Arial</vt:lpstr>
      <vt:lpstr>Calibri</vt:lpstr>
      <vt:lpstr>Calibri Light</vt:lpstr>
      <vt:lpstr>Cambria Math</vt:lpstr>
      <vt:lpstr>Century Gothic</vt:lpstr>
      <vt:lpstr>David</vt:lpstr>
      <vt:lpstr>Times New Roman</vt:lpstr>
      <vt:lpstr>Wingdings</vt:lpstr>
      <vt:lpstr>Wingdings 2</vt:lpstr>
      <vt:lpstr>שובל אדים</vt:lpstr>
      <vt:lpstr>גילוי וזיהוי חיידקים במי שתייה באמצעות ספקטרוסקופיית ראמאן ופלורסנציה</vt:lpstr>
      <vt:lpstr>מבוא – זיהום חיידקי במי שתייה</vt:lpstr>
      <vt:lpstr>מבוא – שיטות קיימות</vt:lpstr>
      <vt:lpstr>מבוא – ספקטרוסקופיית אור</vt:lpstr>
      <vt:lpstr>מטרות המחקר</vt:lpstr>
      <vt:lpstr>ספקטרוסקופיית ראמאן ברזולוציה נמוכה</vt:lpstr>
      <vt:lpstr>תוצאות ראשוניות - ראמאן</vt:lpstr>
      <vt:lpstr>שימוש במודל PLS</vt:lpstr>
      <vt:lpstr>ולידציה</vt:lpstr>
      <vt:lpstr>תוצאות לאחר מודל - ראמאן</vt:lpstr>
      <vt:lpstr>סיכום ביניים</vt:lpstr>
      <vt:lpstr>ספקטרוסקופיית פלורסנציה</vt:lpstr>
      <vt:lpstr>תוצאות ראשוניות - פלורסנציה</vt:lpstr>
      <vt:lpstr>תוצאות ראשוניות - פלורסנציה</vt:lpstr>
      <vt:lpstr>תוצאות ראשוניות - פלורסנציה</vt:lpstr>
      <vt:lpstr>תוצאות לאחר מודל – E. coli</vt:lpstr>
      <vt:lpstr>תוצאות לאחר מודל – כל החיידקים שנבדקו</vt:lpstr>
      <vt:lpstr>השוואה בין ראמאן לפלורסנציה</vt:lpstr>
      <vt:lpstr>בדיקת מי תהום המיועדים לשתייה</vt:lpstr>
      <vt:lpstr>תוצאות מי שתייה - זיהום צואתי</vt:lpstr>
      <vt:lpstr>תוצאות מי שתייה – ספירה כללית</vt:lpstr>
      <vt:lpstr>סיכום ומסקנות</vt:lpstr>
      <vt:lpstr>השתתפות בכנסים וסמינרים</vt:lpstr>
      <vt:lpstr>תודות</vt:lpstr>
      <vt:lpstr>שאלות?</vt:lpstr>
      <vt:lpstr>תוצאות מי שתייה – ספירה כללית</vt:lpstr>
      <vt:lpstr>אבחנה בין מיני חיידקים</vt:lpstr>
      <vt:lpstr>טביעת אצבע ספקטרלית - ראמאן</vt:lpstr>
      <vt:lpstr>תוצאות ראשוניות - ראמאן</vt:lpstr>
      <vt:lpstr>טביעת אצבע ספקטרלית – פלורסנציה – עירור יחיד</vt:lpstr>
      <vt:lpstr>טביעת אצבע ספקטרלית – פלורסנציה – EEM</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גילוי וזיהוי חיידקים במי שתייה באמצעות ספקטרוסקופיית ראמאן ופלורסנציה</dc:title>
  <dc:creator>עטרה בקל</dc:creator>
  <cp:lastModifiedBy>עטרה בקל</cp:lastModifiedBy>
  <cp:revision>81</cp:revision>
  <dcterms:created xsi:type="dcterms:W3CDTF">2018-10-10T08:03:56Z</dcterms:created>
  <dcterms:modified xsi:type="dcterms:W3CDTF">2018-10-16T05:26:17Z</dcterms:modified>
</cp:coreProperties>
</file>